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14" r:id="rId1"/>
  </p:sldMasterIdLst>
  <p:notesMasterIdLst>
    <p:notesMasterId r:id="rId65"/>
  </p:notesMasterIdLst>
  <p:sldIdLst>
    <p:sldId id="256" r:id="rId2"/>
    <p:sldId id="392" r:id="rId3"/>
    <p:sldId id="257" r:id="rId4"/>
    <p:sldId id="261" r:id="rId5"/>
    <p:sldId id="260" r:id="rId6"/>
    <p:sldId id="264" r:id="rId7"/>
    <p:sldId id="258" r:id="rId8"/>
    <p:sldId id="268" r:id="rId9"/>
    <p:sldId id="267" r:id="rId10"/>
    <p:sldId id="270" r:id="rId11"/>
    <p:sldId id="299" r:id="rId12"/>
    <p:sldId id="269" r:id="rId13"/>
    <p:sldId id="301" r:id="rId14"/>
    <p:sldId id="417" r:id="rId15"/>
    <p:sldId id="300" r:id="rId16"/>
    <p:sldId id="302" r:id="rId17"/>
    <p:sldId id="303" r:id="rId18"/>
    <p:sldId id="411" r:id="rId19"/>
    <p:sldId id="412" r:id="rId20"/>
    <p:sldId id="422" r:id="rId21"/>
    <p:sldId id="306" r:id="rId22"/>
    <p:sldId id="356" r:id="rId23"/>
    <p:sldId id="366" r:id="rId24"/>
    <p:sldId id="365" r:id="rId25"/>
    <p:sldId id="393" r:id="rId26"/>
    <p:sldId id="424" r:id="rId27"/>
    <p:sldId id="305" r:id="rId28"/>
    <p:sldId id="357" r:id="rId29"/>
    <p:sldId id="367" r:id="rId30"/>
    <p:sldId id="362" r:id="rId31"/>
    <p:sldId id="368" r:id="rId32"/>
    <p:sldId id="389" r:id="rId33"/>
    <p:sldId id="388" r:id="rId34"/>
    <p:sldId id="391" r:id="rId35"/>
    <p:sldId id="394" r:id="rId36"/>
    <p:sldId id="395" r:id="rId37"/>
    <p:sldId id="396" r:id="rId38"/>
    <p:sldId id="397" r:id="rId39"/>
    <p:sldId id="359" r:id="rId40"/>
    <p:sldId id="398" r:id="rId41"/>
    <p:sldId id="399" r:id="rId42"/>
    <p:sldId id="400" r:id="rId43"/>
    <p:sldId id="401" r:id="rId44"/>
    <p:sldId id="425" r:id="rId45"/>
    <p:sldId id="363" r:id="rId46"/>
    <p:sldId id="402" r:id="rId47"/>
    <p:sldId id="364" r:id="rId48"/>
    <p:sldId id="407" r:id="rId49"/>
    <p:sldId id="406" r:id="rId50"/>
    <p:sldId id="404" r:id="rId51"/>
    <p:sldId id="403" r:id="rId52"/>
    <p:sldId id="405" r:id="rId53"/>
    <p:sldId id="408" r:id="rId54"/>
    <p:sldId id="416" r:id="rId55"/>
    <p:sldId id="409" r:id="rId56"/>
    <p:sldId id="423" r:id="rId57"/>
    <p:sldId id="421" r:id="rId58"/>
    <p:sldId id="390" r:id="rId59"/>
    <p:sldId id="410" r:id="rId60"/>
    <p:sldId id="413" r:id="rId61"/>
    <p:sldId id="414" r:id="rId62"/>
    <p:sldId id="420" r:id="rId63"/>
    <p:sldId id="41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cGaughey, David (NIH/NEI) [E]" initials="MD([" lastIdx="2" clrIdx="0">
    <p:extLst>
      <p:ext uri="{19B8F6BF-5375-455C-9EA6-DF929625EA0E}">
        <p15:presenceInfo xmlns:p15="http://schemas.microsoft.com/office/powerpoint/2012/main" userId="S::mcgaugheyd@nih.gov::12a82138-cedc-4ae7-9f1f-906fd62770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001"/>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580EB1-9813-984F-A8E8-2876DA66D3FA}" v="487" dt="2020-04-13T12:46:46.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9"/>
    <p:restoredTop sz="95343"/>
  </p:normalViewPr>
  <p:slideViewPr>
    <p:cSldViewPr snapToGrid="0" snapToObjects="1">
      <p:cViewPr varScale="1">
        <p:scale>
          <a:sx n="100" d="100"/>
          <a:sy n="100" d="100"/>
        </p:scale>
        <p:origin x="320" y="168"/>
      </p:cViewPr>
      <p:guideLst/>
    </p:cSldViewPr>
  </p:slideViewPr>
  <p:notesTextViewPr>
    <p:cViewPr>
      <p:scale>
        <a:sx n="140" d="100"/>
        <a:sy n="14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cGaughey, David (NIH/NEI) [E]" userId="12a82138-cedc-4ae7-9f1f-906fd6277020" providerId="ADAL" clId="{B2580EB1-9813-984F-A8E8-2876DA66D3FA}"/>
    <pc:docChg chg="undo custSel addSld delSld modSld">
      <pc:chgData name="McGaughey, David (NIH/NEI) [E]" userId="12a82138-cedc-4ae7-9f1f-906fd6277020" providerId="ADAL" clId="{B2580EB1-9813-984F-A8E8-2876DA66D3FA}" dt="2020-04-14T01:00:46.170" v="1081" actId="2696"/>
      <pc:docMkLst>
        <pc:docMk/>
      </pc:docMkLst>
      <pc:sldChg chg="modSp">
        <pc:chgData name="McGaughey, David (NIH/NEI) [E]" userId="12a82138-cedc-4ae7-9f1f-906fd6277020" providerId="ADAL" clId="{B2580EB1-9813-984F-A8E8-2876DA66D3FA}" dt="2020-04-13T11:48:01.697" v="3" actId="20577"/>
        <pc:sldMkLst>
          <pc:docMk/>
          <pc:sldMk cId="1490367085" sldId="256"/>
        </pc:sldMkLst>
        <pc:spChg chg="mod">
          <ac:chgData name="McGaughey, David (NIH/NEI) [E]" userId="12a82138-cedc-4ae7-9f1f-906fd6277020" providerId="ADAL" clId="{B2580EB1-9813-984F-A8E8-2876DA66D3FA}" dt="2020-04-13T11:48:01.697" v="3" actId="20577"/>
          <ac:spMkLst>
            <pc:docMk/>
            <pc:sldMk cId="1490367085" sldId="256"/>
            <ac:spMk id="3" creationId="{00000000-0000-0000-0000-000000000000}"/>
          </ac:spMkLst>
        </pc:spChg>
      </pc:sldChg>
      <pc:sldChg chg="modSp">
        <pc:chgData name="McGaughey, David (NIH/NEI) [E]" userId="12a82138-cedc-4ae7-9f1f-906fd6277020" providerId="ADAL" clId="{B2580EB1-9813-984F-A8E8-2876DA66D3FA}" dt="2020-04-13T12:23:18.109" v="898" actId="5793"/>
        <pc:sldMkLst>
          <pc:docMk/>
          <pc:sldMk cId="1588714015" sldId="260"/>
        </pc:sldMkLst>
        <pc:spChg chg="mod">
          <ac:chgData name="McGaughey, David (NIH/NEI) [E]" userId="12a82138-cedc-4ae7-9f1f-906fd6277020" providerId="ADAL" clId="{B2580EB1-9813-984F-A8E8-2876DA66D3FA}" dt="2020-04-13T12:23:18.109" v="898" actId="5793"/>
          <ac:spMkLst>
            <pc:docMk/>
            <pc:sldMk cId="1588714015" sldId="260"/>
            <ac:spMk id="6" creationId="{8C3AB9E4-81B2-2241-8635-6625A954C4DE}"/>
          </ac:spMkLst>
        </pc:spChg>
      </pc:sldChg>
      <pc:sldChg chg="modSp">
        <pc:chgData name="McGaughey, David (NIH/NEI) [E]" userId="12a82138-cedc-4ae7-9f1f-906fd6277020" providerId="ADAL" clId="{B2580EB1-9813-984F-A8E8-2876DA66D3FA}" dt="2020-04-13T12:23:09.837" v="897" actId="20577"/>
        <pc:sldMkLst>
          <pc:docMk/>
          <pc:sldMk cId="1405939282" sldId="261"/>
        </pc:sldMkLst>
        <pc:spChg chg="mod">
          <ac:chgData name="McGaughey, David (NIH/NEI) [E]" userId="12a82138-cedc-4ae7-9f1f-906fd6277020" providerId="ADAL" clId="{B2580EB1-9813-984F-A8E8-2876DA66D3FA}" dt="2020-04-13T11:49:07.550" v="85" actId="20577"/>
          <ac:spMkLst>
            <pc:docMk/>
            <pc:sldMk cId="1405939282" sldId="261"/>
            <ac:spMk id="2" creationId="{DE368461-1AB1-484E-BA37-16FCB1FE5870}"/>
          </ac:spMkLst>
        </pc:spChg>
        <pc:spChg chg="mod">
          <ac:chgData name="McGaughey, David (NIH/NEI) [E]" userId="12a82138-cedc-4ae7-9f1f-906fd6277020" providerId="ADAL" clId="{B2580EB1-9813-984F-A8E8-2876DA66D3FA}" dt="2020-04-13T12:23:09.837" v="897" actId="20577"/>
          <ac:spMkLst>
            <pc:docMk/>
            <pc:sldMk cId="1405939282" sldId="261"/>
            <ac:spMk id="5" creationId="{5CB14719-8E14-7D43-B45B-0A5E78575973}"/>
          </ac:spMkLst>
        </pc:spChg>
      </pc:sldChg>
      <pc:sldChg chg="modSp">
        <pc:chgData name="McGaughey, David (NIH/NEI) [E]" userId="12a82138-cedc-4ae7-9f1f-906fd6277020" providerId="ADAL" clId="{B2580EB1-9813-984F-A8E8-2876DA66D3FA}" dt="2020-04-13T12:23:27.406" v="902" actId="20577"/>
        <pc:sldMkLst>
          <pc:docMk/>
          <pc:sldMk cId="3009530334" sldId="267"/>
        </pc:sldMkLst>
        <pc:spChg chg="mod">
          <ac:chgData name="McGaughey, David (NIH/NEI) [E]" userId="12a82138-cedc-4ae7-9f1f-906fd6277020" providerId="ADAL" clId="{B2580EB1-9813-984F-A8E8-2876DA66D3FA}" dt="2020-04-13T12:23:27.406" v="902" actId="20577"/>
          <ac:spMkLst>
            <pc:docMk/>
            <pc:sldMk cId="3009530334" sldId="267"/>
            <ac:spMk id="16" creationId="{6090FE95-4D87-214C-A789-21BA9D04FFA9}"/>
          </ac:spMkLst>
        </pc:spChg>
      </pc:sldChg>
      <pc:sldChg chg="modSp">
        <pc:chgData name="McGaughey, David (NIH/NEI) [E]" userId="12a82138-cedc-4ae7-9f1f-906fd6277020" providerId="ADAL" clId="{B2580EB1-9813-984F-A8E8-2876DA66D3FA}" dt="2020-04-13T12:23:24.624" v="900" actId="20577"/>
        <pc:sldMkLst>
          <pc:docMk/>
          <pc:sldMk cId="2153888788" sldId="268"/>
        </pc:sldMkLst>
        <pc:spChg chg="mod">
          <ac:chgData name="McGaughey, David (NIH/NEI) [E]" userId="12a82138-cedc-4ae7-9f1f-906fd6277020" providerId="ADAL" clId="{B2580EB1-9813-984F-A8E8-2876DA66D3FA}" dt="2020-04-13T12:23:24.624" v="900" actId="20577"/>
          <ac:spMkLst>
            <pc:docMk/>
            <pc:sldMk cId="2153888788" sldId="268"/>
            <ac:spMk id="6" creationId="{643A8D2C-E3B6-DE43-8A3C-935C68618772}"/>
          </ac:spMkLst>
        </pc:spChg>
      </pc:sldChg>
      <pc:sldChg chg="modSp">
        <pc:chgData name="McGaughey, David (NIH/NEI) [E]" userId="12a82138-cedc-4ae7-9f1f-906fd6277020" providerId="ADAL" clId="{B2580EB1-9813-984F-A8E8-2876DA66D3FA}" dt="2020-04-13T12:23:31.473" v="904" actId="20577"/>
        <pc:sldMkLst>
          <pc:docMk/>
          <pc:sldMk cId="2864865495" sldId="270"/>
        </pc:sldMkLst>
        <pc:spChg chg="mod">
          <ac:chgData name="McGaughey, David (NIH/NEI) [E]" userId="12a82138-cedc-4ae7-9f1f-906fd6277020" providerId="ADAL" clId="{B2580EB1-9813-984F-A8E8-2876DA66D3FA}" dt="2020-04-13T11:50:18.223" v="94" actId="1035"/>
          <ac:spMkLst>
            <pc:docMk/>
            <pc:sldMk cId="2864865495" sldId="270"/>
            <ac:spMk id="6" creationId="{7CE91525-F37D-5347-8F08-A6D58202D416}"/>
          </ac:spMkLst>
        </pc:spChg>
        <pc:spChg chg="mod">
          <ac:chgData name="McGaughey, David (NIH/NEI) [E]" userId="12a82138-cedc-4ae7-9f1f-906fd6277020" providerId="ADAL" clId="{B2580EB1-9813-984F-A8E8-2876DA66D3FA}" dt="2020-04-13T12:23:31.473" v="904" actId="20577"/>
          <ac:spMkLst>
            <pc:docMk/>
            <pc:sldMk cId="2864865495" sldId="270"/>
            <ac:spMk id="9" creationId="{C73233D7-5AC9-604B-B588-A6D9D30C87C4}"/>
          </ac:spMkLst>
        </pc:spChg>
      </pc:sldChg>
      <pc:sldChg chg="modSp">
        <pc:chgData name="McGaughey, David (NIH/NEI) [E]" userId="12a82138-cedc-4ae7-9f1f-906fd6277020" providerId="ADAL" clId="{B2580EB1-9813-984F-A8E8-2876DA66D3FA}" dt="2020-04-13T12:23:59.329" v="914" actId="20577"/>
        <pc:sldMkLst>
          <pc:docMk/>
          <pc:sldMk cId="3498730808" sldId="299"/>
        </pc:sldMkLst>
        <pc:spChg chg="mod">
          <ac:chgData name="McGaughey, David (NIH/NEI) [E]" userId="12a82138-cedc-4ae7-9f1f-906fd6277020" providerId="ADAL" clId="{B2580EB1-9813-984F-A8E8-2876DA66D3FA}" dt="2020-04-13T11:50:15.533" v="90" actId="1035"/>
          <ac:spMkLst>
            <pc:docMk/>
            <pc:sldMk cId="3498730808" sldId="299"/>
            <ac:spMk id="7" creationId="{39141634-8F96-1545-9E7B-1C4C45A94C97}"/>
          </ac:spMkLst>
        </pc:spChg>
        <pc:spChg chg="mod">
          <ac:chgData name="McGaughey, David (NIH/NEI) [E]" userId="12a82138-cedc-4ae7-9f1f-906fd6277020" providerId="ADAL" clId="{B2580EB1-9813-984F-A8E8-2876DA66D3FA}" dt="2020-04-13T12:23:59.329" v="914" actId="20577"/>
          <ac:spMkLst>
            <pc:docMk/>
            <pc:sldMk cId="3498730808" sldId="299"/>
            <ac:spMk id="10" creationId="{DBAA5960-EE2C-6A4A-ACB9-2AD0B15D0DAC}"/>
          </ac:spMkLst>
        </pc:spChg>
      </pc:sldChg>
      <pc:sldChg chg="modSp">
        <pc:chgData name="McGaughey, David (NIH/NEI) [E]" userId="12a82138-cedc-4ae7-9f1f-906fd6277020" providerId="ADAL" clId="{B2580EB1-9813-984F-A8E8-2876DA66D3FA}" dt="2020-04-13T12:24:07.440" v="918" actId="20577"/>
        <pc:sldMkLst>
          <pc:docMk/>
          <pc:sldMk cId="3859287858" sldId="300"/>
        </pc:sldMkLst>
        <pc:spChg chg="mod">
          <ac:chgData name="McGaughey, David (NIH/NEI) [E]" userId="12a82138-cedc-4ae7-9f1f-906fd6277020" providerId="ADAL" clId="{B2580EB1-9813-984F-A8E8-2876DA66D3FA}" dt="2020-04-13T12:24:07.440" v="918" actId="20577"/>
          <ac:spMkLst>
            <pc:docMk/>
            <pc:sldMk cId="3859287858" sldId="300"/>
            <ac:spMk id="5" creationId="{7F182481-23AD-AF47-B0EB-67001825656A}"/>
          </ac:spMkLst>
        </pc:spChg>
      </pc:sldChg>
      <pc:sldChg chg="modSp">
        <pc:chgData name="McGaughey, David (NIH/NEI) [E]" userId="12a82138-cedc-4ae7-9f1f-906fd6277020" providerId="ADAL" clId="{B2580EB1-9813-984F-A8E8-2876DA66D3FA}" dt="2020-04-13T12:24:12.597" v="920" actId="20577"/>
        <pc:sldMkLst>
          <pc:docMk/>
          <pc:sldMk cId="3674324980" sldId="303"/>
        </pc:sldMkLst>
        <pc:spChg chg="mod">
          <ac:chgData name="McGaughey, David (NIH/NEI) [E]" userId="12a82138-cedc-4ae7-9f1f-906fd6277020" providerId="ADAL" clId="{B2580EB1-9813-984F-A8E8-2876DA66D3FA}" dt="2020-04-13T12:24:12.597" v="920" actId="20577"/>
          <ac:spMkLst>
            <pc:docMk/>
            <pc:sldMk cId="3674324980" sldId="303"/>
            <ac:spMk id="6" creationId="{53AEDC15-EF05-544C-8FDA-B563B4B05DDC}"/>
          </ac:spMkLst>
        </pc:spChg>
      </pc:sldChg>
      <pc:sldChg chg="modSp">
        <pc:chgData name="McGaughey, David (NIH/NEI) [E]" userId="12a82138-cedc-4ae7-9f1f-906fd6277020" providerId="ADAL" clId="{B2580EB1-9813-984F-A8E8-2876DA66D3FA}" dt="2020-04-13T12:24:47.143" v="938" actId="20577"/>
        <pc:sldMkLst>
          <pc:docMk/>
          <pc:sldMk cId="414416766" sldId="305"/>
        </pc:sldMkLst>
        <pc:spChg chg="mod">
          <ac:chgData name="McGaughey, David (NIH/NEI) [E]" userId="12a82138-cedc-4ae7-9f1f-906fd6277020" providerId="ADAL" clId="{B2580EB1-9813-984F-A8E8-2876DA66D3FA}" dt="2020-04-13T11:59:43.626" v="320" actId="20577"/>
          <ac:spMkLst>
            <pc:docMk/>
            <pc:sldMk cId="414416766" sldId="305"/>
            <ac:spMk id="3" creationId="{5192BDD1-2E65-E04E-BF61-CA5CAA9F68AC}"/>
          </ac:spMkLst>
        </pc:spChg>
        <pc:spChg chg="mod">
          <ac:chgData name="McGaughey, David (NIH/NEI) [E]" userId="12a82138-cedc-4ae7-9f1f-906fd6277020" providerId="ADAL" clId="{B2580EB1-9813-984F-A8E8-2876DA66D3FA}" dt="2020-04-13T12:24:47.143" v="938" actId="20577"/>
          <ac:spMkLst>
            <pc:docMk/>
            <pc:sldMk cId="414416766" sldId="305"/>
            <ac:spMk id="4" creationId="{E7F95EB5-FD5C-E746-A105-EBAB987C248E}"/>
          </ac:spMkLst>
        </pc:spChg>
      </pc:sldChg>
      <pc:sldChg chg="modSp">
        <pc:chgData name="McGaughey, David (NIH/NEI) [E]" userId="12a82138-cedc-4ae7-9f1f-906fd6277020" providerId="ADAL" clId="{B2580EB1-9813-984F-A8E8-2876DA66D3FA}" dt="2020-04-13T11:52:57.533" v="146" actId="1038"/>
        <pc:sldMkLst>
          <pc:docMk/>
          <pc:sldMk cId="789852295" sldId="306"/>
        </pc:sldMkLst>
        <pc:spChg chg="mod">
          <ac:chgData name="McGaughey, David (NIH/NEI) [E]" userId="12a82138-cedc-4ae7-9f1f-906fd6277020" providerId="ADAL" clId="{B2580EB1-9813-984F-A8E8-2876DA66D3FA}" dt="2020-04-13T11:52:51.900" v="141" actId="1038"/>
          <ac:spMkLst>
            <pc:docMk/>
            <pc:sldMk cId="789852295" sldId="306"/>
            <ac:spMk id="2" creationId="{5BF7F22E-C1FD-9346-888C-3207FB159B0E}"/>
          </ac:spMkLst>
        </pc:spChg>
        <pc:spChg chg="mod">
          <ac:chgData name="McGaughey, David (NIH/NEI) [E]" userId="12a82138-cedc-4ae7-9f1f-906fd6277020" providerId="ADAL" clId="{B2580EB1-9813-984F-A8E8-2876DA66D3FA}" dt="2020-04-13T11:52:57.533" v="146" actId="1038"/>
          <ac:spMkLst>
            <pc:docMk/>
            <pc:sldMk cId="789852295" sldId="306"/>
            <ac:spMk id="3" creationId="{082D18C0-22D2-DC42-B100-BA4466F1D572}"/>
          </ac:spMkLst>
        </pc:spChg>
      </pc:sldChg>
      <pc:sldChg chg="modSp">
        <pc:chgData name="McGaughey, David (NIH/NEI) [E]" userId="12a82138-cedc-4ae7-9f1f-906fd6277020" providerId="ADAL" clId="{B2580EB1-9813-984F-A8E8-2876DA66D3FA}" dt="2020-04-13T12:24:35.197" v="934" actId="20577"/>
        <pc:sldMkLst>
          <pc:docMk/>
          <pc:sldMk cId="3431696400" sldId="356"/>
        </pc:sldMkLst>
        <pc:spChg chg="mod">
          <ac:chgData name="McGaughey, David (NIH/NEI) [E]" userId="12a82138-cedc-4ae7-9f1f-906fd6277020" providerId="ADAL" clId="{B2580EB1-9813-984F-A8E8-2876DA66D3FA}" dt="2020-04-13T12:24:35.197" v="934" actId="20577"/>
          <ac:spMkLst>
            <pc:docMk/>
            <pc:sldMk cId="3431696400" sldId="356"/>
            <ac:spMk id="6" creationId="{2456EFBD-A980-EE49-8D27-CA44D2C152E6}"/>
          </ac:spMkLst>
        </pc:spChg>
      </pc:sldChg>
      <pc:sldChg chg="addSp modSp">
        <pc:chgData name="McGaughey, David (NIH/NEI) [E]" userId="12a82138-cedc-4ae7-9f1f-906fd6277020" providerId="ADAL" clId="{B2580EB1-9813-984F-A8E8-2876DA66D3FA}" dt="2020-04-13T12:02:21.118" v="380" actId="1076"/>
        <pc:sldMkLst>
          <pc:docMk/>
          <pc:sldMk cId="2944069688" sldId="357"/>
        </pc:sldMkLst>
        <pc:spChg chg="mod">
          <ac:chgData name="McGaughey, David (NIH/NEI) [E]" userId="12a82138-cedc-4ae7-9f1f-906fd6277020" providerId="ADAL" clId="{B2580EB1-9813-984F-A8E8-2876DA66D3FA}" dt="2020-04-13T12:01:16.828" v="324" actId="20577"/>
          <ac:spMkLst>
            <pc:docMk/>
            <pc:sldMk cId="2944069688" sldId="357"/>
            <ac:spMk id="3" creationId="{25D3A2B7-C70B-3744-9484-F0740F033129}"/>
          </ac:spMkLst>
        </pc:spChg>
        <pc:spChg chg="add mod">
          <ac:chgData name="McGaughey, David (NIH/NEI) [E]" userId="12a82138-cedc-4ae7-9f1f-906fd6277020" providerId="ADAL" clId="{B2580EB1-9813-984F-A8E8-2876DA66D3FA}" dt="2020-04-13T12:02:21.118" v="380" actId="1076"/>
          <ac:spMkLst>
            <pc:docMk/>
            <pc:sldMk cId="2944069688" sldId="357"/>
            <ac:spMk id="4" creationId="{538D43E6-530E-F54B-8C94-6BCF3FDDB65C}"/>
          </ac:spMkLst>
        </pc:spChg>
      </pc:sldChg>
      <pc:sldChg chg="addSp modSp">
        <pc:chgData name="McGaughey, David (NIH/NEI) [E]" userId="12a82138-cedc-4ae7-9f1f-906fd6277020" providerId="ADAL" clId="{B2580EB1-9813-984F-A8E8-2876DA66D3FA}" dt="2020-04-13T12:25:16.019" v="948" actId="20577"/>
        <pc:sldMkLst>
          <pc:docMk/>
          <pc:sldMk cId="144239041" sldId="363"/>
        </pc:sldMkLst>
        <pc:spChg chg="add mod">
          <ac:chgData name="McGaughey, David (NIH/NEI) [E]" userId="12a82138-cedc-4ae7-9f1f-906fd6277020" providerId="ADAL" clId="{B2580EB1-9813-984F-A8E8-2876DA66D3FA}" dt="2020-04-13T12:25:16.019" v="948" actId="20577"/>
          <ac:spMkLst>
            <pc:docMk/>
            <pc:sldMk cId="144239041" sldId="363"/>
            <ac:spMk id="5" creationId="{AB54C9B4-0ADC-394C-8BB2-A86DB9A4657C}"/>
          </ac:spMkLst>
        </pc:spChg>
        <pc:picChg chg="add mod">
          <ac:chgData name="McGaughey, David (NIH/NEI) [E]" userId="12a82138-cedc-4ae7-9f1f-906fd6277020" providerId="ADAL" clId="{B2580EB1-9813-984F-A8E8-2876DA66D3FA}" dt="2020-04-13T12:14:00.629" v="759" actId="1076"/>
          <ac:picMkLst>
            <pc:docMk/>
            <pc:sldMk cId="144239041" sldId="363"/>
            <ac:picMk id="4" creationId="{95B522EC-A923-B241-A952-85352698AD70}"/>
          </ac:picMkLst>
        </pc:picChg>
      </pc:sldChg>
      <pc:sldChg chg="modSp">
        <pc:chgData name="McGaughey, David (NIH/NEI) [E]" userId="12a82138-cedc-4ae7-9f1f-906fd6277020" providerId="ADAL" clId="{B2580EB1-9813-984F-A8E8-2876DA66D3FA}" dt="2020-04-13T12:24:39.448" v="936" actId="20577"/>
        <pc:sldMkLst>
          <pc:docMk/>
          <pc:sldMk cId="3233043092" sldId="366"/>
        </pc:sldMkLst>
        <pc:spChg chg="mod">
          <ac:chgData name="McGaughey, David (NIH/NEI) [E]" userId="12a82138-cedc-4ae7-9f1f-906fd6277020" providerId="ADAL" clId="{B2580EB1-9813-984F-A8E8-2876DA66D3FA}" dt="2020-04-13T12:24:39.448" v="936" actId="20577"/>
          <ac:spMkLst>
            <pc:docMk/>
            <pc:sldMk cId="3233043092" sldId="366"/>
            <ac:spMk id="6" creationId="{2456EFBD-A980-EE49-8D27-CA44D2C152E6}"/>
          </ac:spMkLst>
        </pc:spChg>
      </pc:sldChg>
      <pc:sldChg chg="modSp">
        <pc:chgData name="McGaughey, David (NIH/NEI) [E]" userId="12a82138-cedc-4ae7-9f1f-906fd6277020" providerId="ADAL" clId="{B2580EB1-9813-984F-A8E8-2876DA66D3FA}" dt="2020-04-13T12:24:53.235" v="940" actId="5793"/>
        <pc:sldMkLst>
          <pc:docMk/>
          <pc:sldMk cId="1164711416" sldId="389"/>
        </pc:sldMkLst>
        <pc:spChg chg="mod">
          <ac:chgData name="McGaughey, David (NIH/NEI) [E]" userId="12a82138-cedc-4ae7-9f1f-906fd6277020" providerId="ADAL" clId="{B2580EB1-9813-984F-A8E8-2876DA66D3FA}" dt="2020-04-13T12:24:53.235" v="940" actId="5793"/>
          <ac:spMkLst>
            <pc:docMk/>
            <pc:sldMk cId="1164711416" sldId="389"/>
            <ac:spMk id="3" creationId="{3AE741D8-31F5-1B47-8DE6-B525FC134093}"/>
          </ac:spMkLst>
        </pc:spChg>
      </pc:sldChg>
      <pc:sldChg chg="modSp">
        <pc:chgData name="McGaughey, David (NIH/NEI) [E]" userId="12a82138-cedc-4ae7-9f1f-906fd6277020" providerId="ADAL" clId="{B2580EB1-9813-984F-A8E8-2876DA66D3FA}" dt="2020-04-13T12:23:02.726" v="894" actId="20577"/>
        <pc:sldMkLst>
          <pc:docMk/>
          <pc:sldMk cId="1242385876" sldId="392"/>
        </pc:sldMkLst>
        <pc:spChg chg="mod">
          <ac:chgData name="McGaughey, David (NIH/NEI) [E]" userId="12a82138-cedc-4ae7-9f1f-906fd6277020" providerId="ADAL" clId="{B2580EB1-9813-984F-A8E8-2876DA66D3FA}" dt="2020-04-13T12:23:02.726" v="894" actId="20577"/>
          <ac:spMkLst>
            <pc:docMk/>
            <pc:sldMk cId="1242385876" sldId="392"/>
            <ac:spMk id="3" creationId="{DCAC9FA7-2E77-DF45-8C0E-4C86624C2FE9}"/>
          </ac:spMkLst>
        </pc:spChg>
      </pc:sldChg>
      <pc:sldChg chg="addSp delSp modSp">
        <pc:chgData name="McGaughey, David (NIH/NEI) [E]" userId="12a82138-cedc-4ae7-9f1f-906fd6277020" providerId="ADAL" clId="{B2580EB1-9813-984F-A8E8-2876DA66D3FA}" dt="2020-04-13T11:59:06.023" v="292" actId="1076"/>
        <pc:sldMkLst>
          <pc:docMk/>
          <pc:sldMk cId="3637126200" sldId="393"/>
        </pc:sldMkLst>
        <pc:spChg chg="mod">
          <ac:chgData name="McGaughey, David (NIH/NEI) [E]" userId="12a82138-cedc-4ae7-9f1f-906fd6277020" providerId="ADAL" clId="{B2580EB1-9813-984F-A8E8-2876DA66D3FA}" dt="2020-04-13T11:59:02.186" v="291" actId="20577"/>
          <ac:spMkLst>
            <pc:docMk/>
            <pc:sldMk cId="3637126200" sldId="393"/>
            <ac:spMk id="3" creationId="{76AED193-CD30-914C-9FA7-E837DDA2B573}"/>
          </ac:spMkLst>
        </pc:spChg>
        <pc:picChg chg="mod">
          <ac:chgData name="McGaughey, David (NIH/NEI) [E]" userId="12a82138-cedc-4ae7-9f1f-906fd6277020" providerId="ADAL" clId="{B2580EB1-9813-984F-A8E8-2876DA66D3FA}" dt="2020-04-13T11:59:06.023" v="292" actId="1076"/>
          <ac:picMkLst>
            <pc:docMk/>
            <pc:sldMk cId="3637126200" sldId="393"/>
            <ac:picMk id="4" creationId="{CEB08360-35A5-E348-95B9-66D5D00FC799}"/>
          </ac:picMkLst>
        </pc:picChg>
        <pc:picChg chg="add del mod">
          <ac:chgData name="McGaughey, David (NIH/NEI) [E]" userId="12a82138-cedc-4ae7-9f1f-906fd6277020" providerId="ADAL" clId="{B2580EB1-9813-984F-A8E8-2876DA66D3FA}" dt="2020-04-13T11:58:30.650" v="278" actId="478"/>
          <ac:picMkLst>
            <pc:docMk/>
            <pc:sldMk cId="3637126200" sldId="393"/>
            <ac:picMk id="5" creationId="{FF80D84A-2829-1E49-A2B6-44205E987DB3}"/>
          </ac:picMkLst>
        </pc:picChg>
        <pc:picChg chg="add">
          <ac:chgData name="McGaughey, David (NIH/NEI) [E]" userId="12a82138-cedc-4ae7-9f1f-906fd6277020" providerId="ADAL" clId="{B2580EB1-9813-984F-A8E8-2876DA66D3FA}" dt="2020-04-13T11:58:22.677" v="276"/>
          <ac:picMkLst>
            <pc:docMk/>
            <pc:sldMk cId="3637126200" sldId="393"/>
            <ac:picMk id="6" creationId="{1F593670-53F1-404B-8464-CFF686C40877}"/>
          </ac:picMkLst>
        </pc:picChg>
      </pc:sldChg>
      <pc:sldChg chg="modSp">
        <pc:chgData name="McGaughey, David (NIH/NEI) [E]" userId="12a82138-cedc-4ae7-9f1f-906fd6277020" providerId="ADAL" clId="{B2580EB1-9813-984F-A8E8-2876DA66D3FA}" dt="2020-04-13T12:25:00.088" v="942" actId="20577"/>
        <pc:sldMkLst>
          <pc:docMk/>
          <pc:sldMk cId="2008302487" sldId="395"/>
        </pc:sldMkLst>
        <pc:spChg chg="mod">
          <ac:chgData name="McGaughey, David (NIH/NEI) [E]" userId="12a82138-cedc-4ae7-9f1f-906fd6277020" providerId="ADAL" clId="{B2580EB1-9813-984F-A8E8-2876DA66D3FA}" dt="2020-04-13T12:25:00.088" v="942" actId="20577"/>
          <ac:spMkLst>
            <pc:docMk/>
            <pc:sldMk cId="2008302487" sldId="395"/>
            <ac:spMk id="5" creationId="{0C008634-E023-0448-9DF0-308889E12576}"/>
          </ac:spMkLst>
        </pc:spChg>
      </pc:sldChg>
      <pc:sldChg chg="modSp">
        <pc:chgData name="McGaughey, David (NIH/NEI) [E]" userId="12a82138-cedc-4ae7-9f1f-906fd6277020" providerId="ADAL" clId="{B2580EB1-9813-984F-A8E8-2876DA66D3FA}" dt="2020-04-13T12:25:06.566" v="946" actId="20577"/>
        <pc:sldMkLst>
          <pc:docMk/>
          <pc:sldMk cId="795454851" sldId="397"/>
        </pc:sldMkLst>
        <pc:spChg chg="mod">
          <ac:chgData name="McGaughey, David (NIH/NEI) [E]" userId="12a82138-cedc-4ae7-9f1f-906fd6277020" providerId="ADAL" clId="{B2580EB1-9813-984F-A8E8-2876DA66D3FA}" dt="2020-04-13T12:25:05.015" v="944" actId="5793"/>
          <ac:spMkLst>
            <pc:docMk/>
            <pc:sldMk cId="795454851" sldId="397"/>
            <ac:spMk id="3" creationId="{9FE6019C-B7ED-4F4B-80BF-2EE2B07F494F}"/>
          </ac:spMkLst>
        </pc:spChg>
        <pc:spChg chg="mod">
          <ac:chgData name="McGaughey, David (NIH/NEI) [E]" userId="12a82138-cedc-4ae7-9f1f-906fd6277020" providerId="ADAL" clId="{B2580EB1-9813-984F-A8E8-2876DA66D3FA}" dt="2020-04-13T12:25:06.566" v="946" actId="20577"/>
          <ac:spMkLst>
            <pc:docMk/>
            <pc:sldMk cId="795454851" sldId="397"/>
            <ac:spMk id="5" creationId="{BD601345-7E98-AC42-A4F8-99C197E13E6F}"/>
          </ac:spMkLst>
        </pc:spChg>
      </pc:sldChg>
      <pc:sldChg chg="modSp">
        <pc:chgData name="McGaughey, David (NIH/NEI) [E]" userId="12a82138-cedc-4ae7-9f1f-906fd6277020" providerId="ADAL" clId="{B2580EB1-9813-984F-A8E8-2876DA66D3FA}" dt="2020-04-13T12:15:12.335" v="765" actId="14100"/>
        <pc:sldMkLst>
          <pc:docMk/>
          <pc:sldMk cId="2406825023" sldId="404"/>
        </pc:sldMkLst>
        <pc:picChg chg="mod">
          <ac:chgData name="McGaughey, David (NIH/NEI) [E]" userId="12a82138-cedc-4ae7-9f1f-906fd6277020" providerId="ADAL" clId="{B2580EB1-9813-984F-A8E8-2876DA66D3FA}" dt="2020-04-13T12:15:12.335" v="765" actId="14100"/>
          <ac:picMkLst>
            <pc:docMk/>
            <pc:sldMk cId="2406825023" sldId="404"/>
            <ac:picMk id="5" creationId="{B031B83B-68E0-2E4F-BFA4-E2E0107F59C7}"/>
          </ac:picMkLst>
        </pc:picChg>
      </pc:sldChg>
      <pc:sldChg chg="modSp">
        <pc:chgData name="McGaughey, David (NIH/NEI) [E]" userId="12a82138-cedc-4ae7-9f1f-906fd6277020" providerId="ADAL" clId="{B2580EB1-9813-984F-A8E8-2876DA66D3FA}" dt="2020-04-13T12:15:03.138" v="763" actId="20577"/>
        <pc:sldMkLst>
          <pc:docMk/>
          <pc:sldMk cId="520906303" sldId="406"/>
        </pc:sldMkLst>
        <pc:spChg chg="mod">
          <ac:chgData name="McGaughey, David (NIH/NEI) [E]" userId="12a82138-cedc-4ae7-9f1f-906fd6277020" providerId="ADAL" clId="{B2580EB1-9813-984F-A8E8-2876DA66D3FA}" dt="2020-04-13T12:15:03.138" v="763" actId="20577"/>
          <ac:spMkLst>
            <pc:docMk/>
            <pc:sldMk cId="520906303" sldId="406"/>
            <ac:spMk id="3" creationId="{E1DA9C90-534C-5446-9727-73161A2B87C9}"/>
          </ac:spMkLst>
        </pc:spChg>
      </pc:sldChg>
      <pc:sldChg chg="modSp">
        <pc:chgData name="McGaughey, David (NIH/NEI) [E]" userId="12a82138-cedc-4ae7-9f1f-906fd6277020" providerId="ADAL" clId="{B2580EB1-9813-984F-A8E8-2876DA66D3FA}" dt="2020-04-13T12:24:20.377" v="924" actId="20577"/>
        <pc:sldMkLst>
          <pc:docMk/>
          <pc:sldMk cId="2214579956" sldId="411"/>
        </pc:sldMkLst>
        <pc:spChg chg="mod">
          <ac:chgData name="McGaughey, David (NIH/NEI) [E]" userId="12a82138-cedc-4ae7-9f1f-906fd6277020" providerId="ADAL" clId="{B2580EB1-9813-984F-A8E8-2876DA66D3FA}" dt="2020-04-13T12:24:17.804" v="922" actId="1076"/>
          <ac:spMkLst>
            <pc:docMk/>
            <pc:sldMk cId="2214579956" sldId="411"/>
            <ac:spMk id="6" creationId="{53AEDC15-EF05-544C-8FDA-B563B4B05DDC}"/>
          </ac:spMkLst>
        </pc:spChg>
        <pc:spChg chg="mod">
          <ac:chgData name="McGaughey, David (NIH/NEI) [E]" userId="12a82138-cedc-4ae7-9f1f-906fd6277020" providerId="ADAL" clId="{B2580EB1-9813-984F-A8E8-2876DA66D3FA}" dt="2020-04-13T12:24:20.377" v="924" actId="20577"/>
          <ac:spMkLst>
            <pc:docMk/>
            <pc:sldMk cId="2214579956" sldId="411"/>
            <ac:spMk id="7" creationId="{382526FD-804A-0E44-BA29-54F5C0CA9419}"/>
          </ac:spMkLst>
        </pc:spChg>
      </pc:sldChg>
      <pc:sldChg chg="modSp">
        <pc:chgData name="McGaughey, David (NIH/NEI) [E]" userId="12a82138-cedc-4ae7-9f1f-906fd6277020" providerId="ADAL" clId="{B2580EB1-9813-984F-A8E8-2876DA66D3FA}" dt="2020-04-13T12:24:27.352" v="930" actId="20577"/>
        <pc:sldMkLst>
          <pc:docMk/>
          <pc:sldMk cId="2012616441" sldId="412"/>
        </pc:sldMkLst>
        <pc:spChg chg="mod">
          <ac:chgData name="McGaughey, David (NIH/NEI) [E]" userId="12a82138-cedc-4ae7-9f1f-906fd6277020" providerId="ADAL" clId="{B2580EB1-9813-984F-A8E8-2876DA66D3FA}" dt="2020-04-13T12:24:23.789" v="928" actId="27636"/>
          <ac:spMkLst>
            <pc:docMk/>
            <pc:sldMk cId="2012616441" sldId="412"/>
            <ac:spMk id="3" creationId="{5BB26879-86BD-344C-A2A3-201EBBA795BB}"/>
          </ac:spMkLst>
        </pc:spChg>
        <pc:spChg chg="mod">
          <ac:chgData name="McGaughey, David (NIH/NEI) [E]" userId="12a82138-cedc-4ae7-9f1f-906fd6277020" providerId="ADAL" clId="{B2580EB1-9813-984F-A8E8-2876DA66D3FA}" dt="2020-04-13T12:24:27.352" v="930" actId="20577"/>
          <ac:spMkLst>
            <pc:docMk/>
            <pc:sldMk cId="2012616441" sldId="412"/>
            <ac:spMk id="6" creationId="{53AEDC15-EF05-544C-8FDA-B563B4B05DDC}"/>
          </ac:spMkLst>
        </pc:spChg>
      </pc:sldChg>
      <pc:sldChg chg="modSp">
        <pc:chgData name="McGaughey, David (NIH/NEI) [E]" userId="12a82138-cedc-4ae7-9f1f-906fd6277020" providerId="ADAL" clId="{B2580EB1-9813-984F-A8E8-2876DA66D3FA}" dt="2020-04-13T12:20:28.769" v="888" actId="20577"/>
        <pc:sldMkLst>
          <pc:docMk/>
          <pc:sldMk cId="2881746271" sldId="420"/>
        </pc:sldMkLst>
        <pc:spChg chg="mod">
          <ac:chgData name="McGaughey, David (NIH/NEI) [E]" userId="12a82138-cedc-4ae7-9f1f-906fd6277020" providerId="ADAL" clId="{B2580EB1-9813-984F-A8E8-2876DA66D3FA}" dt="2020-04-13T12:20:28.769" v="888" actId="20577"/>
          <ac:spMkLst>
            <pc:docMk/>
            <pc:sldMk cId="2881746271" sldId="420"/>
            <ac:spMk id="3" creationId="{BD1E691D-996E-7249-BF65-3CD93FDEF58E}"/>
          </ac:spMkLst>
        </pc:spChg>
      </pc:sldChg>
      <pc:sldChg chg="addSp delSp modSp">
        <pc:chgData name="McGaughey, David (NIH/NEI) [E]" userId="12a82138-cedc-4ae7-9f1f-906fd6277020" providerId="ADAL" clId="{B2580EB1-9813-984F-A8E8-2876DA66D3FA}" dt="2020-04-13T12:24:31.148" v="932" actId="20577"/>
        <pc:sldMkLst>
          <pc:docMk/>
          <pc:sldMk cId="650229987" sldId="422"/>
        </pc:sldMkLst>
        <pc:spChg chg="mod">
          <ac:chgData name="McGaughey, David (NIH/NEI) [E]" userId="12a82138-cedc-4ae7-9f1f-906fd6277020" providerId="ADAL" clId="{B2580EB1-9813-984F-A8E8-2876DA66D3FA}" dt="2020-04-13T11:51:25.667" v="101" actId="20577"/>
          <ac:spMkLst>
            <pc:docMk/>
            <pc:sldMk cId="650229987" sldId="422"/>
            <ac:spMk id="2" creationId="{980EDA8A-32EF-2847-8191-1AD45D782BD7}"/>
          </ac:spMkLst>
        </pc:spChg>
        <pc:spChg chg="del">
          <ac:chgData name="McGaughey, David (NIH/NEI) [E]" userId="12a82138-cedc-4ae7-9f1f-906fd6277020" providerId="ADAL" clId="{B2580EB1-9813-984F-A8E8-2876DA66D3FA}" dt="2020-04-13T11:51:09.369" v="96" actId="478"/>
          <ac:spMkLst>
            <pc:docMk/>
            <pc:sldMk cId="650229987" sldId="422"/>
            <ac:spMk id="3" creationId="{99598E93-345C-3C41-8123-4181A2D52529}"/>
          </ac:spMkLst>
        </pc:spChg>
        <pc:spChg chg="add mod">
          <ac:chgData name="McGaughey, David (NIH/NEI) [E]" userId="12a82138-cedc-4ae7-9f1f-906fd6277020" providerId="ADAL" clId="{B2580EB1-9813-984F-A8E8-2876DA66D3FA}" dt="2020-04-13T12:24:31.148" v="932" actId="20577"/>
          <ac:spMkLst>
            <pc:docMk/>
            <pc:sldMk cId="650229987" sldId="422"/>
            <ac:spMk id="5" creationId="{177964BE-2C22-1C4D-868E-D601E109F85F}"/>
          </ac:spMkLst>
        </pc:spChg>
        <pc:picChg chg="mod">
          <ac:chgData name="McGaughey, David (NIH/NEI) [E]" userId="12a82138-cedc-4ae7-9f1f-906fd6277020" providerId="ADAL" clId="{B2580EB1-9813-984F-A8E8-2876DA66D3FA}" dt="2020-04-13T11:51:19.371" v="99" actId="1076"/>
          <ac:picMkLst>
            <pc:docMk/>
            <pc:sldMk cId="650229987" sldId="422"/>
            <ac:picMk id="4" creationId="{B3D13184-8D25-854A-8BD9-1AE8F998D1FF}"/>
          </ac:picMkLst>
        </pc:picChg>
      </pc:sldChg>
      <pc:sldChg chg="delSp modSp add">
        <pc:chgData name="McGaughey, David (NIH/NEI) [E]" userId="12a82138-cedc-4ae7-9f1f-906fd6277020" providerId="ADAL" clId="{B2580EB1-9813-984F-A8E8-2876DA66D3FA}" dt="2020-04-13T11:58:55.876" v="290" actId="5793"/>
        <pc:sldMkLst>
          <pc:docMk/>
          <pc:sldMk cId="859145828" sldId="424"/>
        </pc:sldMkLst>
        <pc:spChg chg="mod">
          <ac:chgData name="McGaughey, David (NIH/NEI) [E]" userId="12a82138-cedc-4ae7-9f1f-906fd6277020" providerId="ADAL" clId="{B2580EB1-9813-984F-A8E8-2876DA66D3FA}" dt="2020-04-13T11:58:55.876" v="290" actId="5793"/>
          <ac:spMkLst>
            <pc:docMk/>
            <pc:sldMk cId="859145828" sldId="424"/>
            <ac:spMk id="3" creationId="{76AED193-CD30-914C-9FA7-E837DDA2B573}"/>
          </ac:spMkLst>
        </pc:spChg>
        <pc:picChg chg="del">
          <ac:chgData name="McGaughey, David (NIH/NEI) [E]" userId="12a82138-cedc-4ae7-9f1f-906fd6277020" providerId="ADAL" clId="{B2580EB1-9813-984F-A8E8-2876DA66D3FA}" dt="2020-04-13T11:58:32.997" v="279" actId="478"/>
          <ac:picMkLst>
            <pc:docMk/>
            <pc:sldMk cId="859145828" sldId="424"/>
            <ac:picMk id="4" creationId="{CEB08360-35A5-E348-95B9-66D5D00FC799}"/>
          </ac:picMkLst>
        </pc:picChg>
        <pc:picChg chg="mod">
          <ac:chgData name="McGaughey, David (NIH/NEI) [E]" userId="12a82138-cedc-4ae7-9f1f-906fd6277020" providerId="ADAL" clId="{B2580EB1-9813-984F-A8E8-2876DA66D3FA}" dt="2020-04-13T11:58:38.033" v="281" actId="1076"/>
          <ac:picMkLst>
            <pc:docMk/>
            <pc:sldMk cId="859145828" sldId="424"/>
            <ac:picMk id="5" creationId="{FF80D84A-2829-1E49-A2B6-44205E987DB3}"/>
          </ac:picMkLst>
        </pc:picChg>
      </pc:sldChg>
      <pc:sldChg chg="modSp add">
        <pc:chgData name="McGaughey, David (NIH/NEI) [E]" userId="12a82138-cedc-4ae7-9f1f-906fd6277020" providerId="ADAL" clId="{B2580EB1-9813-984F-A8E8-2876DA66D3FA}" dt="2020-04-13T12:11:51.105" v="755" actId="20577"/>
        <pc:sldMkLst>
          <pc:docMk/>
          <pc:sldMk cId="1702827738" sldId="425"/>
        </pc:sldMkLst>
        <pc:spChg chg="mod">
          <ac:chgData name="McGaughey, David (NIH/NEI) [E]" userId="12a82138-cedc-4ae7-9f1f-906fd6277020" providerId="ADAL" clId="{B2580EB1-9813-984F-A8E8-2876DA66D3FA}" dt="2020-04-13T12:04:51.690" v="424" actId="20577"/>
          <ac:spMkLst>
            <pc:docMk/>
            <pc:sldMk cId="1702827738" sldId="425"/>
            <ac:spMk id="2" creationId="{4228CD72-F5BE-C241-BBA5-059C5DE7D688}"/>
          </ac:spMkLst>
        </pc:spChg>
        <pc:spChg chg="mod">
          <ac:chgData name="McGaughey, David (NIH/NEI) [E]" userId="12a82138-cedc-4ae7-9f1f-906fd6277020" providerId="ADAL" clId="{B2580EB1-9813-984F-A8E8-2876DA66D3FA}" dt="2020-04-13T12:11:51.105" v="755" actId="20577"/>
          <ac:spMkLst>
            <pc:docMk/>
            <pc:sldMk cId="1702827738" sldId="425"/>
            <ac:spMk id="3" creationId="{B76743B3-8793-4E4E-A676-12579050E974}"/>
          </ac:spMkLst>
        </pc:spChg>
      </pc:sldChg>
      <pc:sldChg chg="modSp add del">
        <pc:chgData name="McGaughey, David (NIH/NEI) [E]" userId="12a82138-cedc-4ae7-9f1f-906fd6277020" providerId="ADAL" clId="{B2580EB1-9813-984F-A8E8-2876DA66D3FA}" dt="2020-04-14T01:00:46.170" v="1081" actId="2696"/>
        <pc:sldMkLst>
          <pc:docMk/>
          <pc:sldMk cId="3736722433" sldId="426"/>
        </pc:sldMkLst>
        <pc:spChg chg="mod">
          <ac:chgData name="McGaughey, David (NIH/NEI) [E]" userId="12a82138-cedc-4ae7-9f1f-906fd6277020" providerId="ADAL" clId="{B2580EB1-9813-984F-A8E8-2876DA66D3FA}" dt="2020-04-13T12:31:16.078" v="975" actId="20577"/>
          <ac:spMkLst>
            <pc:docMk/>
            <pc:sldMk cId="3736722433" sldId="426"/>
            <ac:spMk id="2" creationId="{E37E62F5-92B0-6E4C-A18D-03A5CAACFF1D}"/>
          </ac:spMkLst>
        </pc:spChg>
        <pc:spChg chg="mod">
          <ac:chgData name="McGaughey, David (NIH/NEI) [E]" userId="12a82138-cedc-4ae7-9f1f-906fd6277020" providerId="ADAL" clId="{B2580EB1-9813-984F-A8E8-2876DA66D3FA}" dt="2020-04-13T12:46:55.788" v="1080" actId="20577"/>
          <ac:spMkLst>
            <pc:docMk/>
            <pc:sldMk cId="3736722433" sldId="426"/>
            <ac:spMk id="3" creationId="{605F3AA4-91DE-7543-A12C-403309F8D907}"/>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0T19:14:25.404"/>
    </inkml:context>
    <inkml:brush xml:id="br0">
      <inkml:brushProperty name="width" value="0.05" units="cm"/>
      <inkml:brushProperty name="height" value="0.05" units="cm"/>
      <inkml:brushProperty name="color" value="#66CC00"/>
    </inkml:brush>
  </inkml:definitions>
  <inkml:trace contextRef="#ctx0" brushRef="#br0">1 0 24575,'17'0'0,"0"0"0,3 0 0,1 0 0,-2 0 0,2 0 0,0 9 0,1 3 0,-1 9 0,0 0 0,16 3 0,-11-2 0,28 19 0,-29-16 0,13 12 0,-14 1 0,2 3 0,12 26 0,-8-23 0,0 0 0,2 30 0,19-4 0,-36-16 0,11-13 0,-10 17 0,6-16 0,-7 11 0,-2-28 0,12 29 0,-8-13 0,-1 1 0,10 11 0,-14-27 0,4 27 0,2-28 0,-15 29 0,16-29 0,-17 29 0,17-29 0,-17 29 0,17-29 0,-17 29 0,17-29 0,-17 29 0,8-29 0,3 64 0,-1 4 0,4-5 0,6 9 0,-19-72 0,10 12 0,-13-1 0,0-11 0,9 11 0,-6 2 0,6-13 0,-9 12 0,13 0 0,-10-12 0,10 13 0,-13-17 0,0-1 0,0 1 0,10 0 0,-8 0 0,7 0 0,-9 0 0,0 0 0,0 0 0,0 0 0,0-2 0,0 1 0,0 0 0,8 17 0,-6-13 0,15 13 0,-14-19 0,6 0 0,-9-15 0,-9 3 0,-3-22 0,-18-5 0,-21-21 0,14 17 0,-11-12 0,27 25 0,2-7 0,-1 8 0,1 3 0,7-1 0,-6 6 0,8-14 0,-9 15 0,2-5 0,14 7 0,5 0 0,15 9 0,3-7 0,1 17 0,0-7 0,-1 7 0,0-8 0,0 6 0,-1-7 0,0 1 0,0 6 0,-1-7 0,-7 9 0,5 0 0,-7-9 0,0 5 0,-2-7 0,1 0 0,-6 6 0,13-5 0,-13 8 0,11-9 0,-5-1 0,8-7 0,-1 0 0,-6-9 0,7-2 0,-4-10 0,-1 0 0,-2 0 0,1 0 0,-8-1 0,17 1 0,-8 1 0,1-1 0,6 0 0,-16 0 0,17-9 0,-7 6 0,6-4 0,-7 17 0,-4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0T19:14:29.810"/>
    </inkml:context>
    <inkml:brush xml:id="br0">
      <inkml:brushProperty name="width" value="0.05" units="cm"/>
      <inkml:brushProperty name="height" value="0.05" units="cm"/>
      <inkml:brushProperty name="color" value="#66CC00"/>
    </inkml:brush>
  </inkml:definitions>
  <inkml:trace contextRef="#ctx0" brushRef="#br0">0 1 24575,'11'0'0,"14"0"0,9 0 0,19 0 0,-11 0 0,15 0 0,1 0 0,1 0 0,-1 0 0,-1 0 0,25 0 0,-36 0 0,5 0 0,-1 0 0,-2 0 0,33 0 0,-22 0 0,20 0 0,-16 0 0,16 0 0,2 16 0,-16 1 0,16 15 0,-23-3 0,-16-4 0,21 13 0,-23 5 0,-1 2 0,21 4 0,-21-6 0,-5-1 0,-10-5 0,-2-12 0,3 13 0,-4-17 0,4 16 0,-3-12 0,2 12 0,-3-16 0,38 28 0,-1-12 0,8 4 0,-17-13 0,-29-18 0,0 1 0,0 6 0,36 17 0,18 14 0,-7 1 0,-1-16 0,-45-24 0,0-9 0,0 10 0,0-8 0,0 7 0,0-9 0,0 0 0,0 0 0,0 0 0,0 0 0,10 0 0,1 0 0,1 0 0,-2 0 0,-10 0 0,0 0 0,16 0 0,-12 0 0,12 0 0,-16 0 0,0 0 0,45 0 0,-36 0 0,33 0 0,-46 0 0,-2 0 0,1 0 0,1 0 0,0 0 0,2 0 0,0 0 0,1 0 0,0 0 0,0 0 0,20 0 0,-7 0 0,7 0 0,-13 0 0,-10 0 0,1 0 0,-1 0 0,0 0 0,0 0 0,-15 0 0,-13 0 0,-9 0 0,-8 0 0,7 0 0,0 0 0,-16-13 0,12 10 0,-13-10 0,18 4 0,-1 6 0,0-15 0,1 6 0,-1-8 0,0 8 0,0-7 0,0 17 0,10-17 0,-8 17 0,7-17 0,-9 17 0,2-8 0,-1 3 0,25 5 0,-1-6 0,23 17 0,-6-7 0,0 17 0,0-17 0,0 17 0,-1-17 0,-1 8 0,-2-10 0,-7 9 0,7-7 0,-7 8 0,1-1 0,5-7 0,-6 7 0,9-9 0,-3 7 0,1-5 0,0 6 0,-2-8 0,-6 8 0,7-6 0,-6 5 0,1 0 0,7-5 0,-9 5 0,2 2 0,4-6 0,-13 15 0,6-9 0,-8 8 0,0-2 0,0 0 0,0 1 0,0 0 0,0 1 0,-7-8 0,5 8 0,-14-14 0,6 14 0,-1-6 0,-6-1 0,7 7 0,-20-6 0,-10 27 0,5-22 0,-3 19 0,19-25 0,3 6 0,0-6 0,1-4 0,6-6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12:55:44.410"/>
    </inkml:context>
    <inkml:brush xml:id="br0">
      <inkml:brushProperty name="width" value="0.2" units="cm"/>
      <inkml:brushProperty name="height" value="0.2" units="cm"/>
      <inkml:brushProperty name="color" value="#FF0066"/>
    </inkml:brush>
  </inkml:definitions>
  <inkml:trace contextRef="#ctx0" brushRef="#br0">3465 4471 24575,'0'-20'0,"0"2"0,0 3 0,0 1 0,0-2 0,0 2 0,0-7 0,0-4 0,0-6 0,0 5 0,-8 2 0,6 7 0,-5-13 0,0 10 0,5-9 0,-16-1 0,8 17 0,-2-28 0,-3 29 0,6-18 0,0 15 0,-6-2 0,13 2 0,-13 6 0,13-6 0,-13 6 0,13-8 0,-12 7 0,4-4 0,-6 4 0,-1-6 0,0 6 0,1-4 0,-1 4 0,0-6 0,1-1 0,-14 8 0,10-6 0,-23 3 0,11-8 0,-1 0 0,-9-2 0,9 12 0,1-7 0,-11 5 0,10-8 0,-12 7 0,-1-8 0,0 19 0,13-16 0,-10 16 0,23-12 0,-23 12 0,10-16 0,0 16 0,-10-9 0,11 1 0,-1 8 0,-10-8 0,24 2 0,-24 6 0,11-15 0,-1 14 0,-9-17 0,22 18 0,-23-18 0,11 7 0,-1-7 0,-9 8 0,22-3 0,-22 3 0,9-8 0,0-1 0,-9 0 0,9 0 0,1 1 0,-11-12 0,10 9 0,-13-10 0,13 13 0,-10-3 0,23 6 0,-33-26 0,18 18 0,-8-15 0,1 18 0,22 4 0,-10-1 0,2-10 0,8 9 0,-22-11 0,19 1 0,-20 4 0,18-17 0,-18 8 0,17-11 0,-17 11 0,18-8 0,-19 7 0,19-9 0,-18-1 0,15-18 0,-5 14 0,10-2 0,0 9 0,3 10 0,0 0 0,-2-9 0,1 9 0,9 1 0,-9-11 0,19 23 0,-8-23 0,0 10 0,7 0 0,-17-9 0,17 9 0,-17-13 0,7-20 0,1 15 0,-11-34 0,19 34 0,-9-13 0,6 31 0,5-10 0,-15 10 0,14 0 0,-14-18 0,15 18 0,-6-21 0,-2 9 0,7-1 0,-7 0 0,0-1 0,7 2 0,-7-1 0,10 1 0,0 11 0,0-9 0,0 10 0,0 0 0,0 4 0,0-1 0,-7 10 0,5-10 0,-6 0 0,8 10 0,0-9 0,0 12 0,0 0 0,0 1 0,0 0 0,0 0 0,0 0 0,0 0 0,0-1 0,0 1 0,0 1 0,0 0 0,0 1 0,0-1 0,0 1 0,0-1 0,0 0 0,0-2 0,8 0 0,-6 0 0,5 1 0,0-1 0,-5 0 0,5 0 0,-7 1 0,0-14 0,0 10 0,0-10 0,0 13 0,0 0 0,8 1 0,-6-1 0,5 1 0,-7 0 0,-5 8 0,-3 0 0,-5 15 0,-4 1 0,2 8 0,5 0 0,-4 1 0,4 0 0,-7-1 0,1 1 0,-1-1 0,0 1 0,0-1 0,1 1 0,0-2 0,1 0 0,7-2 0,-5-5 0,11 3 0,-13-10 0,7 10 0,-1-3 0,-4 6 0,4-6 0,0 7 0,-6-6 0,7 6 0,-1 2 0,-3-4 0,11 1 0,-11-1 0,11 2 0,-13-8 0,12 8 0,-13-6 0,7 7 0,-1 0 0,-4-8 0,5 5 0,-1-5 0,-5-1 0,7 5 0,3-11 0,14 5 0,6-13 0,8-3 0,-7-7 0,-1 1 0,1-1 0,-1 0 0,14-2 0,-10 1 0,9-1 0,-9-11 0,-3 10 0,2-3 0,1-5 0,-3 23 0,-5-23 0,3 19 0,-7-7 0,7 1 0,-2 2 0,-5-1 0,5 6 0,-11-5 0,11 11 0,-12-11 0,10 11 0,-3-3 0,6 5 0,3 7 0,0-5 0,-1 13 0,1-6 0,-1 8 0,1-8 0,-1 6 0,1-6 0,0 0 0,-1 6 0,1-13 0,-1 13 0,1-14 0,0 14 0,-8-6 0,6 1 0,-6-3 0,7 0 0,0 1 0,0 1 0,-2 3 0,1-4 0,0-1 0,-1 6 0,2-12 0,-8 13 0,7-13 0,-6 14 0,8-6 0,-2 7 0,1-7 0,-1-3 0,-5 1 0,3-5 0,-11 11 0,8-7 0,-8 8 0,3-7 0,-5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12:56:00.866"/>
    </inkml:context>
    <inkml:brush xml:id="br0">
      <inkml:brushProperty name="width" value="0.2" units="cm"/>
      <inkml:brushProperty name="height" value="0.2" units="cm"/>
      <inkml:brushProperty name="color" value="#FF0066"/>
    </inkml:brush>
  </inkml:definitions>
  <inkml:trace contextRef="#ctx0" brushRef="#br0">903 2357 24575,'-18'-23'0,"-4"2"0,12 4 0,-9-12 0,2 9 0,5-21 0,-3 21 0,3-22 0,-5 22 0,4-23 0,-1 23 0,2-23 0,2 23 0,-11-22 0,19 22 0,-15-9 0,15 12 0,-13 1 0,13-1 0,-13 0 0,13 1 0,-13-1 0,7 1 0,-1 0 0,-4 1 0,5-1 0,-1 0 0,-5 8 0,12-7 0,-13 6 0,6-8 0,-8 0 0,2 2 0,-2-1 0,3 1 0,5-1 0,-4 8 0,3-6 0,1 4 0,-6-6 0,6 6 0,0-5 0,-6 6 0,6-8 0,-8 8 0,1-6 0,-1 13 0,0-13 0,2 7 0,-2-1 0,2-4 0,-2 11 0,1-6 0,-1 1 0,0 5 0,0-13 0,1 13 0,-1-5 0,0 7 0,8-7 0,-6 5 0,6-6 0,-7 2 0,0 5 0,1-13 0,-1 6 0,1-7 0,8 1 0,1-1 0,6 1 0,0-3 0,0 2 0,0-2 0,0 1 0,0-13 0,0 9 0,0-22 0,0 22 0,0-10 0,0 14 0,0-1 0,7 0 0,-5 0 0,15-12 0,-7 9 0,9-10 0,-2 13 0,-1 1 0,1-1 0,-1 0 0,1 0 0,0 8 0,-1-6 0,1 6 0,-1-8 0,1 1 0,-1-1 0,-6 0 0,4 0 0,-4 1 0,5 0 0,1 7 0,-8-4 0,6 11 0,-12-13 0,13 13 0,-6-13 0,6 7 0,2-8 0,-2 8 0,1-7 0,1 13 0,-1-13 0,1 13 0,0-13 0,-1 14 0,1-14 0,-1 13 0,1-13 0,-1 13 0,1-5 0,-1-1 0,1 6 0,0-5 0,-1 7 0,1-7 0,-2 5 0,1-6 0,-8 1 0,7 5 0,-6-5 0,7 7 0,1 0 0,0-8 0,-1 6 0,0-5 0,1-1 0,-1 7 0,1-7 0,0 1 0,-1 5 0,0-6 0,1 8 0,-1 0 0,1-7 0,0 5 0,-1-5 0,1 7 0,-1 0 0,0 0 0,-6-8 0,4 6 0,-5-5 0,7 7 0,-2 0 0,-6-8 0,3 7 0,-5-7 0,7 8 0,-7-6 0,-5-2 0,-10-8 0,-5 0 0,-2-1 0,-14-2 0,10 1 0,-10-1 0,13 2 0,0 0 0,1 0 0,-1 1 0,0-1 0,0 0 0,1 0 0,-1 8 0,0-6 0,1 14 0,7-14 0,-6 13 0,6-5 0,-8-1 0,0 6 0,0-12 0,0 12 0,8-13 0,-6 13 0,6-6 0,-8 8 0,8-7 0,-6 5 0,6-5 0,-8 7 0,2-6 0,0 4 0,13-4 0,33 16 0,3 3 0,26 10 0,-27-3 0,10 2 0,-10-2 0,0 0 0,10 3 0,-10-3 0,13 3 0,-13-3 0,9-8 0,-22 3 0,10-6 0,-13 0 0,-1-2 0,1 1 0,-2-6 0,-6 10 0,-3-4 0,-6 6 0,0 3 0,0 12 0,0-9 0,-7 10 0,5 0 0,-6-11 0,8 11 0,0-13 0,0 12 0,0-9 0,-7 10 0,5-13 0,-6 11 0,8-8 0,0 8 0,-7-11 0,5 0 0,-5-2 0,7 0 0,0-2 0,0 1 0,0 0 0,0-1 0,0 1 0,0-1 0,0 2 0,0 0 0,0 0 0,0 1 0,0-2 0,-6-5 0,4-4 0,-4-5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12:56:06.751"/>
    </inkml:context>
    <inkml:brush xml:id="br0">
      <inkml:brushProperty name="width" value="0.2" units="cm"/>
      <inkml:brushProperty name="height" value="0.2" units="cm"/>
      <inkml:brushProperty name="color" value="#FF0066"/>
    </inkml:brush>
  </inkml:definitions>
  <inkml:trace contextRef="#ctx0" brushRef="#br0">2811 882 24575,'-6'-24'0,"4"-3"0,-25 25 0,22-26 0,-21 23 0,25-23 0,-12 26 0,11-11 0,-13 11 0,13-11 0,-12 11 0,12-13 0,-13 6 0,7-7 0,-7 1 0,7 2 0,-5 6 0,11-6 0,-13 11 0,13-13 0,-13 13 0,13-13 0,-13 6 0,13-8 0,-12 8 0,12-6 0,-13 6 0,13-8 0,-13 0 0,6 8 0,0-6 0,-6 6 0,13-8 0,-13 8 0,13-6 0,-12 5 0,12-5 0,-13 6 0,13-5 0,-13 13 0,13-14 0,-13 13 0,13-13 0,-13 13 0,6-13 0,0 6 0,-6 0 0,14-6 0,-14 13 0,13-13 0,-13 14 0,13-14 0,-13 5 0,6 1 0,0-6 0,-6 13 0,5-13 0,-5 7 0,-2-8 0,2 8 0,6-7 0,-6 13 0,6-13 0,-7 7 0,0-8 0,0 8 0,-1-7 0,1 6 0,-1-1 0,0-5 0,0 14 0,2-13 0,0 12 0,0-11 0,-1 11 0,-1-13 0,2 13 0,-2-13 0,2 13 0,-2-5 0,2 7 0,-2 0 0,3-6 0,-2 4 0,0-4 0,1 6 0,-2 0 0,3 0 0,-2 0 0,0 0 0,-1 0 0,1 0 0,-1 0 0,0 0 0,0 0 0,1 0 0,-14 0 0,10 0 0,-10 0 0,0 10 0,10 0 0,-9 10 0,-1-11 0,10 6 0,-23-3 0,23 5 0,-10-5 0,13 3 0,0-6 0,1 0 0,-1 6 0,0-6 0,0 8 0,1-8 0,-1 6 0,8-6 0,-6 8 0,5-1 0,-6-7 0,6 6 0,-5-6 0,14 8 0,-14-8 0,13 6 0,-13-6 0,13 6 0,-13 2 0,13-3 0,-13-6 0,14 4 0,-7-3 0,8 6 0,-7 1 0,5 1 0,-13-1 0,13 1 0,-5-1 0,7 1 0,0 0 0,-8-1 0,6-1 0,-5 0 0,7 0 0,0-1 0,0 2 0,0 0 0,0 13 0,0-9 0,0 10 0,0 0 0,0-11 0,0 11 0,0-13 0,0-1 0,0 1 0,0 0 0,0-1 0,0 1 0,0-1 0,0 0 0,0-1 0,0-3 0,0 2 0,0-1 0,-8-5 0,7 5 0,-7-4 0,1 0 0,5 6 0,-13-6 0,6 8 0,-8 0 0,8-1 0,-6 1 0,5-1 0,-20 4 0,10-3 0,-9 2 0,12-2 0,0 0 0,0-1 0,1 1 0,6-1 0,-5 1 0,6-8 0,-8 6 0,0-13 0,1 13 0,-1-14 0,0 14 0,0-13 0,1 5 0,-1 1 0,0-6 0,0 12 0,1-12 0,-14 6 0,17-1 0,-15-5 0,19 13 0,-8-14 0,0 7 0,1-8 0,6 7 0,-5-5 0,6 5 0,-8 1 0,1 1 0,-1 0 0,-13 9 0,10-8 0,-23 12 0,23-5 0,-10-5 0,13-4 0,1-1 0,0 1 0,0 1 0,8 4 0,-6-11 0,13 13 0,-12-13 0,12 12 0,-11-12 0,4 5 0,-5-7 0,-4 8 0,3-6 0,-1 11 0,2-11 0,6-1 0,2-10 0,5-5 0,0-3 0,7 1 0,-5-14 0,13 10 0,-6-10 0,0 0 0,6 10 0,-6-9 0,1 12 0,4 0 0,-12 0 0,13 1 0,-13-14 0,13 2 0,-14-4 0,7 8 0,-1 7 0,-5 0 0,5 1 0,1-1 0,-6 0 0,5 0 0,-7 1 0,7-1 0,-5 0 0,6 0 0,-2 2 0,-5-1 0,5 1 0,-6 2 0,0-1 0,0 2 0,0-2 0,0 1 0,0 10 0,0 34 0,-7-10 0,5 24 0,-6-16 0,8-9 0,0 10 0,0 0 0,-7-11 0,5 11 0,-5-13 0,7-1 0,0 1 0,-8-1 0,6 1 0,-5 0 0,7-1 0,0 0 0,-8-7 0,7 4 0,-7-6 0,8 7 0,-5-1 0,3-1 0,-10 2 0,10 0 0,-13 3 0,7-4 0,-1 3 0,-4-8 0,11 7 0,-5-8 0,1 2 0,5 2 0,-10-10 0,9 12 0,-9-11 0,10 11 0,0-11 0,2 11 0,11-4 0,-3 0 0,7 5 0,0-13 0,-8 13 0,6-12 0,-4 12 0,6-12 0,1 13 0,-1-13 0,1 13 0,0-14 0,-2 13 0,1-13 0,-2 5 0,1 0 0,0-4 0,-1 4 0,-5 1 0,4-5 0,-4 5 0,7-7 0,-7 8 0,4-6 0,-4 5 0,24 5 0,-14-9 0,6 17 0,-14-18 0,-4 5 0,7-7 0,-7 7 0,5-5 0,-5 6 0,1-1 0,6-5 0,-5 5 0,6-1 0,0-4 0,-8 9 0,7-9 0,-7 3 0,1-5 0,-2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12T20:29:29.297"/>
    </inkml:context>
    <inkml:brush xml:id="br0">
      <inkml:brushProperty name="width" value="0.2" units="cm"/>
      <inkml:brushProperty name="height" value="0.2" units="cm"/>
      <inkml:brushProperty name="color" value="#FF0066"/>
    </inkml:brush>
  </inkml:definitions>
  <inkml:trace contextRef="#ctx0" brushRef="#br0">69 703 24575,'0'35'0,"0"2"0,0-4 0,0 8 0,0 10 0,0-1 0,0 14 0,-10-18 0,7-1 0,-7 0 0,10 1 0,0 18 0,0-14 0,0 14 0,-13-1 0,10 6 0,-9-2 0,12 15 0,0-32 0,0 13 0,0 1 0,0-14 0,0 33 0,0-33 0,0 31 0,0-30 0,0 30 0,0-31 0,0 33 0,0-33 0,0 14 0,0-18 0,0-2 0,0 2 0,0-1 0,0 1 0,0-13 0,0 9 0,10-10 0,-7 13 0,14-12 0,-5 9 0,8-9 0,3 12 0,-1 0 0,-2-12 0,2 9 0,-2-10 0,0 1 0,2 9 0,-2-9 0,2 12 0,-2-12 0,2 10 0,-4-24 0,4 24 0,8-10 0,-7 0 0,40 20 0,-26-19 0,29 12 0,-3 1 0,-13-10 0,32 7 0,-32-1 0,14-5 0,-2 12 0,-12-13 0,-9-9 0,1 1 0,9 9 0,14 8 0,-32-16 0,9-8 0,-22-5 0,22 6 0,-22-6 0,23 5 0,-10-2 0,-1 0 0,11 2 0,-23-5 0,10 3 0,-1-11 0,-9 5 0,9-12 0,-12 13 0,12-4 0,-10-1 0,10 7 0,-13-8 0,1 0 0,12 9 0,-9-16 0,8 15 0,2-15 0,-10 13 0,9-13 0,1 15 0,-10-7 0,22 2 0,-22 3 0,22-13 0,-9 15 0,-1-7 0,11 2 0,-10 6 0,13-16 0,-1 9 0,1-1 0,17-8 0,-13 8 0,32-10 0,-32 10 0,33-7 0,-34 6 0,33-9 0,-13 0 0,16 0 0,-31 0 0,0 0 0,38 0 0,-38-1 0,-1 2 0,16 10 0,13-9 0,-32 8 0,32-10 0,-32 0 0,14 0 0,-19 0 0,1 0 0,-1 10 0,1-7 0,0 7 0,-14-10 0,11 0 0,-11 0 0,14 10 0,0-7 0,-1 6 0,0 1 0,20-7 0,-16 6 0,15-9 0,-18 0 0,0 10 0,0-7 0,-1 7 0,18-10 0,-13 10 0,29-7 0,-28 7 0,11-10 0,2 0 0,6 0 0,18 13 0,-18-10 0,-6 10 0,-19-13 0,19 0 0,-27 0 0,43 0 0,-42 0 0,26 0 0,-18 0 0,-14 0 0,10 10 0,-9-7 0,12 6 0,1-9 0,0 0 0,-1 0 0,1 0 0,-1 11 0,-12-9 0,10 8 0,-10-10 0,-1 0 0,11 0 0,-10 10 0,-1-7 0,11 7 0,28 3 0,-15-10 0,27 10 0,-18-13 0,-15 0 0,31 0 0,-31 0 0,13 0 0,1 0 0,-13 0 0,30 0 0,-30 0 0,12 0 0,-18 0 0,1 0 0,-1 0 0,1 0 0,-1 0 0,0 0 0,1 0 0,0 0 0,-13 0 0,9 0 0,-10 0 0,0 0 0,10 0 0,-22 0 0,22 0 0,-22 0 0,22 0 0,-9 0 0,13 0 0,-14 0 0,11 0 0,-24 0 0,24 0 0,9 0 0,-15-7 0,25-5 0,-30-8 0,14 7 0,-14-4 0,10 5 0,-9-9 0,13-12 0,-1 8 0,1-8 0,-1 10 0,0-10 0,1 8 0,-11-18 0,8 18 0,-7-19 0,10 19 0,-13-6 0,-4 12 0,1-1 0,-8-10 0,9 7 0,1-10 0,-12 16 0,10-3 0,-14 3 0,1 1 0,-1-1 0,1 0 0,2-12 0,-2 9 0,2-9 0,-2 12 0,2-12 0,-1 8 0,11-29 0,-10 28 0,8-15 0,-11 21 0,4-14 0,-3 10 0,2-10 0,1 0 0,-3 10 0,2-9 0,0-1 0,-1 10 0,1-10 0,0 0 0,-1 10 0,4-23 0,-5 23 0,-5-9 0,6-1 0,-8 10 0,12-22 0,-5 22 0,2-9 0,-10 0 0,6 9 0,-6-9 0,7 12 0,-6 0 0,4 1 0,-6 1 0,1-2 0,4 2 0,-11-2 0,13 0 0,-13-12 0,5 9 0,0-10 0,-5 13 0,15-12 0,-14 9 0,17-23 0,-17 24 0,17-24 0,-17 23 0,17-23 0,-18 23 0,18-22 0,-10 22 0,2-23 0,6 10 0,-16 0 0,8-9 0,-2 22 0,-6-23 0,5 24 0,3-23 0,-8 22 0,8-10 0,-10 1 0,0 9 0,0-10 0,11 0 0,-9 11 0,8-11 0,-10 13 0,0 1 0,0-14 0,0 10 0,0-23 0,10 11 0,-7-1 0,6-9 0,-9 9 0,0 0 0,10-10 0,-7 11 0,7-1 0,-10-9 0,0 9 0,0 0 0,10-29 0,-7 37 0,7-38 0,-10 44 0,0-23 0,0 22 0,0-22 0,0 22 0,0-23 0,0 23 0,0-22 0,0 22 0,0-22 0,0 22 0,0-9 0,0 0 0,0 9 0,0-10 0,0 14 0,0-14 0,0 10 0,-7-10 0,-5 0 0,-6 10 0,-4-22 0,4 21 0,-4-21 0,5 22 0,-6-23 0,6 23 0,-23-30 0,18 28 0,-27-18 0,29 23 0,-9-2 0,0-10 0,9 9 0,-9-9 0,-1 9 0,8-9 0,-22 4 0,22-5 0,-21 8 0,23 5 0,-23-6 0,11 3 0,-1 0 0,-9-2 0,9 2 0,-13-3 0,13 3 0,-10 7 0,11-4 0,-14 15 0,15-15 0,-12 5 0,23 2 0,-23-11 0,10 19 0,-13-19 0,12 11 0,-8-2 0,10-5 0,-14 15 0,1-8 0,-1 0 0,-8 7 0,6-17 0,-5 17 0,7-7 0,1 10 0,-1 0 0,0 0 0,0-10 0,0 7 0,1-7 0,-1 10 0,0 0 0,13 0 0,-10 0 0,23 0 0,-23 0 0,10 0 0,-13 0 0,13 0 0,-9 0 0,9 0 0,-12 0 0,-1 0 0,0 0 0,13 0 0,-10 0 0,11 0 0,-14 0 0,1 0 0,-20 0 0,14 0 0,-13 0 0,19 0 0,-20 0 0,-5 0 0,0 0 0,4 0 0,1 0 0,14 0 0,-14 0 0,20 0 0,-19 0 0,14 0 0,-14 0 0,18 0 0,-1 0 0,1 0 0,0 0 0,0 0 0,-18 0 0,13 0 0,-13 0 0,31 0 0,-10 0 0,10 0 0,-13 0 0,0 0 0,0 0 0,0 0 0,0 0 0,0 0 0,13 0 0,-30-10 0,26 8 0,-28-8 0,1 10 0,14-10 0,-15 7 0,19-7 0,-19 10 0,15 0 0,-15 0 0,1-13 0,13 10 0,-13-10 0,-1 13 0,14 0 0,-14 0 0,3 0 0,25-8 0,-41 6 0,40-5 0,-27 7 0,19 0 0,-18 0 0,13-10 0,-14 7 0,19-7 0,0 10 0,-1-11 0,1 9 0,1-8 0,-1 10 0,1 0 0,-9 0 0,6 0 0,-5 0 0,7 0 0,0 0 0,13 0 0,-9-11 0,9 9 0,-13-8 0,0 10 0,0 0 0,0 0 0,0 0 0,0 0 0,0 0 0,1 0 0,-20 0 0,15 0 0,-14 0 0,17 0 0,2 0 0,-19 0 0,14 0 0,-15 0 0,0 0 0,-2 0 0,-2 0 0,-11 0 0,12 0 0,0 0 0,-15 0 0,32 0 0,-29 0 0,30 0 0,-32 10 0,12-8 0,0 8 0,5-10 0,20 10 0,-1-7 0,1 6 0,-1-9 0,-1 0 0,14 0 0,-9 0 0,9 0 0,-13 0 0,0 0 0,0 0 0,0 0 0,14 0 0,-11 0 0,23 0 0,-23 0 0,23 0 0,-9 0 0,12 0 0,0 0 0,-12 0 0,10 0 0,-10 0 0,12 0 0,0 0 0,0 0 0,1 8 0,-14-7 0,3 14 0,-5-13 0,-5 15 0,18-14 0,-11 14 0,14-8 0,-14 10 0,10-9 0,-10 8 0,14-9 0,-14 11 0,10-11 0,-10 9 0,13-9 0,1 7 0,-1-6 0,0 4 0,1-5 0,0 7 0,0-8 0,8 6 0,-6-13 0,13 14 0,-11-13 0,10 13 0,-10-13 0,10 12 0,-11-12 0,5 12 0,-9-13 0,9 12 0,-6-11 0,4 13 0,-5-7 0,-2 1 0,9 4 0,-6-4 0,4 1 0,1 3 0,-5-12 0,13 13 0,-5-6 0,-2 1 0,6 4 0,-11-5 0,11 8 0,-10-2 0,10 2 0,-4-1 0,6 2 0,-7-8 0,5 5 0,-5-4 0,7 5 0,-6-6 0,4 4 0,-3-5 0,-1 7 0,4-2 0,-12 2 0,13 1 0,-14-7 0,13 6 0,-6-8 0,3 2 0,3-3 0,-3-6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DFE699-A5BE-7048-95FB-9FA70FABE1F0}" type="datetimeFigureOut">
              <a:rPr lang="en-US" smtClean="0"/>
              <a:t>4/13/20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F0576A-C969-2F4A-846D-FB8409873FA5}" type="slidenum">
              <a:rPr lang="en-US" smtClean="0"/>
              <a:t>‹#›</a:t>
            </a:fld>
            <a:endParaRPr lang="en-US"/>
          </a:p>
        </p:txBody>
      </p:sp>
    </p:spTree>
    <p:extLst>
      <p:ext uri="{BB962C8B-B14F-4D97-AF65-F5344CB8AC3E}">
        <p14:creationId xmlns:p14="http://schemas.microsoft.com/office/powerpoint/2010/main" val="1327014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minutes!</a:t>
            </a:r>
          </a:p>
          <a:p>
            <a:endParaRPr lang="en-US" dirty="0"/>
          </a:p>
          <a:p>
            <a:r>
              <a:rPr lang="en-US" dirty="0"/>
              <a:t>Hi, thanks for the invitation to speak to you all, it’s a big honor. </a:t>
            </a:r>
          </a:p>
          <a:p>
            <a:endParaRPr lang="en-US" dirty="0"/>
          </a:p>
          <a:p>
            <a:r>
              <a:rPr lang="en-US" dirty="0"/>
              <a:t>I’m a staff scientist (bioinformatics core) at 3NEI and I don’t have a lab. Or a budget. But I do manage to do some independent research because the community has to deposit the raw RNA-seq data when they publish a paper. </a:t>
            </a:r>
          </a:p>
          <a:p>
            <a:endParaRPr lang="en-US" dirty="0"/>
          </a:p>
          <a:p>
            <a:r>
              <a:rPr lang="en-US" dirty="0"/>
              <a:t>I’ll be discussing my work integrating everyone’s sequence data to create an ocular gene expression atlas. </a:t>
            </a:r>
          </a:p>
        </p:txBody>
      </p:sp>
      <p:sp>
        <p:nvSpPr>
          <p:cNvPr id="4" name="Slide Number Placeholder 3"/>
          <p:cNvSpPr>
            <a:spLocks noGrp="1"/>
          </p:cNvSpPr>
          <p:nvPr>
            <p:ph type="sldNum" sz="quarter" idx="5"/>
          </p:nvPr>
        </p:nvSpPr>
        <p:spPr/>
        <p:txBody>
          <a:bodyPr/>
          <a:lstStyle/>
          <a:p>
            <a:fld id="{61F0576A-C969-2F4A-846D-FB8409873FA5}" type="slidenum">
              <a:rPr lang="en-US" smtClean="0"/>
              <a:t>1</a:t>
            </a:fld>
            <a:endParaRPr lang="en-US"/>
          </a:p>
        </p:txBody>
      </p:sp>
    </p:spTree>
    <p:extLst>
      <p:ext uri="{BB962C8B-B14F-4D97-AF65-F5344CB8AC3E}">
        <p14:creationId xmlns:p14="http://schemas.microsoft.com/office/powerpoint/2010/main" val="39351519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550988"/>
            <a:ext cx="9144000" cy="3846844"/>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3999" y="4559677"/>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016143-E03C-4CFD-AFDC-14E5BDEA754C}" type="datetimeFigureOut">
              <a:rPr lang="en-US" smtClean="0"/>
              <a:t>4/13/20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cxnSp>
        <p:nvCxnSpPr>
          <p:cNvPr id="8" name="Straight Connector 7"/>
          <p:cNvCxnSpPr/>
          <p:nvPr userDrawn="1"/>
        </p:nvCxnSpPr>
        <p:spPr>
          <a:xfrm>
            <a:off x="1764631" y="4478754"/>
            <a:ext cx="866273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78" y="6123881"/>
            <a:ext cx="912989" cy="597593"/>
          </a:xfrm>
          <a:prstGeom prst="rect">
            <a:avLst/>
          </a:prstGeom>
        </p:spPr>
      </p:pic>
      <p:sp>
        <p:nvSpPr>
          <p:cNvPr id="9" name="TextBox 8">
            <a:extLst>
              <a:ext uri="{FF2B5EF4-FFF2-40B4-BE49-F238E27FC236}">
                <a16:creationId xmlns:a16="http://schemas.microsoft.com/office/drawing/2014/main" id="{B4A18CF5-7935-BC48-9CBC-902395AB6BB3}"/>
              </a:ext>
            </a:extLst>
          </p:cNvPr>
          <p:cNvSpPr txBox="1"/>
          <p:nvPr userDrawn="1"/>
        </p:nvSpPr>
        <p:spPr>
          <a:xfrm>
            <a:off x="9876641" y="6392741"/>
            <a:ext cx="2178481" cy="369332"/>
          </a:xfrm>
          <a:prstGeom prst="rect">
            <a:avLst/>
          </a:prstGeom>
          <a:noFill/>
        </p:spPr>
        <p:txBody>
          <a:bodyPr wrap="none" rtlCol="0">
            <a:spAutoFit/>
          </a:bodyPr>
          <a:lstStyle/>
          <a:p>
            <a:r>
              <a:rPr lang="en-US" dirty="0"/>
              <a:t>@</a:t>
            </a:r>
            <a:r>
              <a:rPr lang="en-US" dirty="0" err="1"/>
              <a:t>David_McGaughey</a:t>
            </a:r>
            <a:endParaRPr lang="en-US" dirty="0"/>
          </a:p>
        </p:txBody>
      </p:sp>
      <p:pic>
        <p:nvPicPr>
          <p:cNvPr id="11" name="Picture 10">
            <a:extLst>
              <a:ext uri="{FF2B5EF4-FFF2-40B4-BE49-F238E27FC236}">
                <a16:creationId xmlns:a16="http://schemas.microsoft.com/office/drawing/2014/main" id="{86A7AA50-7CB1-EB4D-B9E7-14072545AD11}"/>
              </a:ext>
            </a:extLst>
          </p:cNvPr>
          <p:cNvPicPr>
            <a:picLocks noChangeAspect="1"/>
          </p:cNvPicPr>
          <p:nvPr userDrawn="1"/>
        </p:nvPicPr>
        <p:blipFill>
          <a:blip r:embed="rId3"/>
          <a:stretch>
            <a:fillRect/>
          </a:stretch>
        </p:blipFill>
        <p:spPr>
          <a:xfrm>
            <a:off x="9576905" y="6356883"/>
            <a:ext cx="450037" cy="45003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smtClean="0"/>
              <a:t>4/13/20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smtClean="0"/>
              <a:t>4/13/20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6579"/>
            <a:ext cx="10515600" cy="1325563"/>
          </a:xfrm>
        </p:spPr>
        <p:txBody>
          <a:bodyPr/>
          <a:lstStyle/>
          <a:p>
            <a:r>
              <a:rPr lang="en-US"/>
              <a:t>Click to edit Master title style</a:t>
            </a:r>
          </a:p>
        </p:txBody>
      </p:sp>
      <p:sp>
        <p:nvSpPr>
          <p:cNvPr id="3" name="Content Placeholder 2"/>
          <p:cNvSpPr>
            <a:spLocks noGrp="1"/>
          </p:cNvSpPr>
          <p:nvPr>
            <p:ph idx="1"/>
          </p:nvPr>
        </p:nvSpPr>
        <p:spPr>
          <a:xfrm>
            <a:off x="838200" y="1825625"/>
            <a:ext cx="10515600" cy="41731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4/13/20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userDrawn="1"/>
        </p:nvCxnSpPr>
        <p:spPr>
          <a:xfrm>
            <a:off x="838200" y="1565557"/>
            <a:ext cx="10515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78" y="6123881"/>
            <a:ext cx="912989" cy="597593"/>
          </a:xfrm>
          <a:prstGeom prst="rect">
            <a:avLst/>
          </a:prstGeom>
        </p:spPr>
      </p:pic>
      <p:sp>
        <p:nvSpPr>
          <p:cNvPr id="11" name="TextBox 10">
            <a:extLst>
              <a:ext uri="{FF2B5EF4-FFF2-40B4-BE49-F238E27FC236}">
                <a16:creationId xmlns:a16="http://schemas.microsoft.com/office/drawing/2014/main" id="{E5B852B2-7F92-AB48-9DAD-6E13256456B8}"/>
              </a:ext>
            </a:extLst>
          </p:cNvPr>
          <p:cNvSpPr txBox="1"/>
          <p:nvPr userDrawn="1"/>
        </p:nvSpPr>
        <p:spPr>
          <a:xfrm>
            <a:off x="9876641" y="6392741"/>
            <a:ext cx="2178481" cy="369332"/>
          </a:xfrm>
          <a:prstGeom prst="rect">
            <a:avLst/>
          </a:prstGeom>
          <a:noFill/>
        </p:spPr>
        <p:txBody>
          <a:bodyPr wrap="none" rtlCol="0">
            <a:spAutoFit/>
          </a:bodyPr>
          <a:lstStyle/>
          <a:p>
            <a:r>
              <a:rPr lang="en-US" dirty="0"/>
              <a:t>@</a:t>
            </a:r>
            <a:r>
              <a:rPr lang="en-US" dirty="0" err="1"/>
              <a:t>David_McGaughey</a:t>
            </a:r>
            <a:endParaRPr lang="en-US" dirty="0"/>
          </a:p>
        </p:txBody>
      </p:sp>
      <p:pic>
        <p:nvPicPr>
          <p:cNvPr id="12" name="Picture 11">
            <a:extLst>
              <a:ext uri="{FF2B5EF4-FFF2-40B4-BE49-F238E27FC236}">
                <a16:creationId xmlns:a16="http://schemas.microsoft.com/office/drawing/2014/main" id="{0763CF79-4B32-0A41-8CB4-57E4B0D549B7}"/>
              </a:ext>
            </a:extLst>
          </p:cNvPr>
          <p:cNvPicPr>
            <a:picLocks noChangeAspect="1"/>
          </p:cNvPicPr>
          <p:nvPr userDrawn="1"/>
        </p:nvPicPr>
        <p:blipFill>
          <a:blip r:embed="rId3"/>
          <a:stretch>
            <a:fillRect/>
          </a:stretch>
        </p:blipFill>
        <p:spPr>
          <a:xfrm>
            <a:off x="9576905" y="6356883"/>
            <a:ext cx="450037" cy="45003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4/13/20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7" name="Straight Connector 6"/>
          <p:cNvCxnSpPr/>
          <p:nvPr userDrawn="1"/>
        </p:nvCxnSpPr>
        <p:spPr>
          <a:xfrm>
            <a:off x="1184710" y="4582844"/>
            <a:ext cx="991321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2ED9718D-4762-1643-8CB2-0E7711629B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78" y="6123881"/>
            <a:ext cx="912989" cy="597593"/>
          </a:xfrm>
          <a:prstGeom prst="rect">
            <a:avLst/>
          </a:prstGeom>
        </p:spPr>
      </p:pic>
      <p:sp>
        <p:nvSpPr>
          <p:cNvPr id="9" name="TextBox 8">
            <a:extLst>
              <a:ext uri="{FF2B5EF4-FFF2-40B4-BE49-F238E27FC236}">
                <a16:creationId xmlns:a16="http://schemas.microsoft.com/office/drawing/2014/main" id="{AEF1455C-FC3E-434C-81F0-75A25F0D32A9}"/>
              </a:ext>
            </a:extLst>
          </p:cNvPr>
          <p:cNvSpPr txBox="1"/>
          <p:nvPr userDrawn="1"/>
        </p:nvSpPr>
        <p:spPr>
          <a:xfrm>
            <a:off x="9876641" y="6392741"/>
            <a:ext cx="2178481" cy="369332"/>
          </a:xfrm>
          <a:prstGeom prst="rect">
            <a:avLst/>
          </a:prstGeom>
          <a:noFill/>
        </p:spPr>
        <p:txBody>
          <a:bodyPr wrap="none" rtlCol="0">
            <a:spAutoFit/>
          </a:bodyPr>
          <a:lstStyle/>
          <a:p>
            <a:r>
              <a:rPr lang="en-US" dirty="0"/>
              <a:t>@</a:t>
            </a:r>
            <a:r>
              <a:rPr lang="en-US" dirty="0" err="1"/>
              <a:t>David_McGaughey</a:t>
            </a:r>
            <a:endParaRPr lang="en-US" dirty="0"/>
          </a:p>
        </p:txBody>
      </p:sp>
      <p:pic>
        <p:nvPicPr>
          <p:cNvPr id="10" name="Picture 9">
            <a:extLst>
              <a:ext uri="{FF2B5EF4-FFF2-40B4-BE49-F238E27FC236}">
                <a16:creationId xmlns:a16="http://schemas.microsoft.com/office/drawing/2014/main" id="{3480A862-1CE3-7241-8A02-DF4BB9FB3045}"/>
              </a:ext>
            </a:extLst>
          </p:cNvPr>
          <p:cNvPicPr>
            <a:picLocks noChangeAspect="1"/>
          </p:cNvPicPr>
          <p:nvPr userDrawn="1"/>
        </p:nvPicPr>
        <p:blipFill>
          <a:blip r:embed="rId3"/>
          <a:stretch>
            <a:fillRect/>
          </a:stretch>
        </p:blipFill>
        <p:spPr>
          <a:xfrm>
            <a:off x="9576905" y="6356883"/>
            <a:ext cx="450037" cy="45003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smtClean="0"/>
              <a:t>4/13/20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smtClean="0"/>
              <a:t>4/13/20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smtClean="0"/>
              <a:t>4/13/20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pic>
        <p:nvPicPr>
          <p:cNvPr id="6" name="Picture 5">
            <a:extLst>
              <a:ext uri="{FF2B5EF4-FFF2-40B4-BE49-F238E27FC236}">
                <a16:creationId xmlns:a16="http://schemas.microsoft.com/office/drawing/2014/main" id="{2CEC5ECA-4A00-A647-BF1F-FC42AEA0A6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878" y="6123881"/>
            <a:ext cx="912989" cy="597593"/>
          </a:xfrm>
          <a:prstGeom prst="rect">
            <a:avLst/>
          </a:prstGeom>
        </p:spPr>
      </p:pic>
      <p:sp>
        <p:nvSpPr>
          <p:cNvPr id="7" name="TextBox 6">
            <a:extLst>
              <a:ext uri="{FF2B5EF4-FFF2-40B4-BE49-F238E27FC236}">
                <a16:creationId xmlns:a16="http://schemas.microsoft.com/office/drawing/2014/main" id="{55805877-26D1-4A4C-94E6-0469FF412481}"/>
              </a:ext>
            </a:extLst>
          </p:cNvPr>
          <p:cNvSpPr txBox="1"/>
          <p:nvPr userDrawn="1"/>
        </p:nvSpPr>
        <p:spPr>
          <a:xfrm>
            <a:off x="9876641" y="6392741"/>
            <a:ext cx="2178481" cy="369332"/>
          </a:xfrm>
          <a:prstGeom prst="rect">
            <a:avLst/>
          </a:prstGeom>
          <a:noFill/>
        </p:spPr>
        <p:txBody>
          <a:bodyPr wrap="none" rtlCol="0">
            <a:spAutoFit/>
          </a:bodyPr>
          <a:lstStyle/>
          <a:p>
            <a:r>
              <a:rPr lang="en-US" dirty="0"/>
              <a:t>@</a:t>
            </a:r>
            <a:r>
              <a:rPr lang="en-US" dirty="0" err="1"/>
              <a:t>David_McGaughey</a:t>
            </a:r>
            <a:endParaRPr lang="en-US" dirty="0"/>
          </a:p>
        </p:txBody>
      </p:sp>
      <p:pic>
        <p:nvPicPr>
          <p:cNvPr id="8" name="Picture 7">
            <a:extLst>
              <a:ext uri="{FF2B5EF4-FFF2-40B4-BE49-F238E27FC236}">
                <a16:creationId xmlns:a16="http://schemas.microsoft.com/office/drawing/2014/main" id="{4CD12E72-35DB-B441-9A2F-9043F7F95DAD}"/>
              </a:ext>
            </a:extLst>
          </p:cNvPr>
          <p:cNvPicPr>
            <a:picLocks noChangeAspect="1"/>
          </p:cNvPicPr>
          <p:nvPr userDrawn="1"/>
        </p:nvPicPr>
        <p:blipFill>
          <a:blip r:embed="rId3"/>
          <a:stretch>
            <a:fillRect/>
          </a:stretch>
        </p:blipFill>
        <p:spPr>
          <a:xfrm>
            <a:off x="9576905" y="6356883"/>
            <a:ext cx="450037" cy="450037"/>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4/13/20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4/13/20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4/13/20</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59FD0C-5451-4CA0-86AF-E70AE3279989}" type="datetimeFigureOut">
              <a:rPr lang="en-US" smtClean="0"/>
              <a:t>4/13/20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065745120"/>
      </p:ext>
    </p:extLst>
  </p:cSld>
  <p:clrMap bg1="lt1" tx1="dk1" bg2="lt2" tx2="dk2" accent1="accent1" accent2="accent2" accent3="accent3" accent4="accent4" accent5="accent5" accent6="accent6" hlink="hlink" folHlink="folHlink"/>
  <p:sldLayoutIdLst>
    <p:sldLayoutId id="2147484315" r:id="rId1"/>
    <p:sldLayoutId id="2147484316" r:id="rId2"/>
    <p:sldLayoutId id="2147484317" r:id="rId3"/>
    <p:sldLayoutId id="2147484318" r:id="rId4"/>
    <p:sldLayoutId id="2147484319" r:id="rId5"/>
    <p:sldLayoutId id="2147484320" r:id="rId6"/>
    <p:sldLayoutId id="2147484321" r:id="rId7"/>
    <p:sldLayoutId id="2147484322" r:id="rId8"/>
    <p:sldLayoutId id="2147484323" r:id="rId9"/>
    <p:sldLayoutId id="2147484324" r:id="rId10"/>
    <p:sldLayoutId id="214748432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figshare.com/articles/Introduction_to_single-cell_RNA-seq_technologies/77046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figshare.com/articles/Introduction_to_single-cell_RNA-seq_technologies/770465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41592-019-0691-5"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i.org/10.1016/j.cell.2016.11.038"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10xgenomics.com/single-cell-vdj/software/analysis-of-multiple-libraries/latest/overview"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i.org/10.1038/s41576-019-0129-z"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38/s41576-019-0129-z" TargetMode="External"/><Relationship Id="rId1" Type="http://schemas.openxmlformats.org/officeDocument/2006/relationships/slideLayout" Target="../slideLayouts/slideLayout2.xml"/><Relationship Id="rId4" Type="http://schemas.openxmlformats.org/officeDocument/2006/relationships/hyperlink" Target="https://www.10xgenomics.com/spatial-transcriptomic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1038/s41576-019-0129-z" TargetMode="External"/><Relationship Id="rId2" Type="http://schemas.openxmlformats.org/officeDocument/2006/relationships/hyperlink" Target="https://doi.org/10.1038/s41586-019-1049-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sca.bioconductor.org/" TargetMode="External"/><Relationship Id="rId2" Type="http://schemas.openxmlformats.org/officeDocument/2006/relationships/hyperlink" Target="https://figshare.com/articles/Introduction_to_single-cell_RNA-seq_technologies/7704659"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038/s41586-019-1049-y"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embopress.org/doi/10.15252/msb.20188746" TargetMode="External"/><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embopress.org/doi/10.15252/msb.20188746" TargetMode="External"/><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customXml" Target="../ink/ink2.xml"/><Relationship Id="rId2" Type="http://schemas.openxmlformats.org/officeDocument/2006/relationships/hyperlink" Target="https://osca.bioconductor.org/"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1.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kallistobus.tools/tutorials"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kallistobus.tools/tutorials"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oi.org/10.1534/g3.120.40116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towardsdatascience.com/how-to-batch-correct-single-cell-7bad210c7ae1" TargetMode="External"/><Relationship Id="rId1" Type="http://schemas.openxmlformats.org/officeDocument/2006/relationships/slideLayout" Target="../slideLayouts/slideLayout2.xml"/><Relationship Id="rId4" Type="http://schemas.openxmlformats.org/officeDocument/2006/relationships/hyperlink" Target="https://doi.org/10.1038/nbt.409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i.org/10.1038/nbt.4091"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38/nbt.4096"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datacamp.com/community/tutorials/autoencoder-keras-tutorial" TargetMode="External"/><Relationship Id="rId1" Type="http://schemas.openxmlformats.org/officeDocument/2006/relationships/slideLayout" Target="../slideLayouts/slideLayout2.xml"/><Relationship Id="rId4" Type="http://schemas.openxmlformats.org/officeDocument/2006/relationships/hyperlink" Target="https://doi.org/10.1038/s41592-018-0229-2"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doi.org/10.1172/JCI131187"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towardsdatascience.com/tsne-vs-umap-global-structure-4d8045acba17" TargetMode="External"/><Relationship Id="rId1" Type="http://schemas.openxmlformats.org/officeDocument/2006/relationships/slideLayout" Target="../slideLayouts/slideLayout2.xml"/><Relationship Id="rId4" Type="http://schemas.openxmlformats.org/officeDocument/2006/relationships/hyperlink" Target="https://towardsdatascience.com/how-exactly-umap-works-13e3040e1668"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distill.pub/2016/misread-tsne/"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cran.r-project.org/package=Seurat" TargetMode="External"/><Relationship Id="rId1" Type="http://schemas.openxmlformats.org/officeDocument/2006/relationships/slideLayout" Target="../slideLayouts/slideLayout2.xml"/><Relationship Id="rId4" Type="http://schemas.openxmlformats.org/officeDocument/2006/relationships/hyperlink" Target="https://doi.org/10.1007/s41109-019-0248-7"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lazappi.github.io/clustree/articles/clustree.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i.org/10.1186/s12864-018-4772-0"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1371/journal.pbio.2005970"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bmcgenomics.biomedcentral.com/articles/10.1186/s12864-018-4772-0#ref-CR13" TargetMode="External"/><Relationship Id="rId1" Type="http://schemas.openxmlformats.org/officeDocument/2006/relationships/slideLayout" Target="../slideLayouts/slideLayout2.xml"/><Relationship Id="rId4" Type="http://schemas.openxmlformats.org/officeDocument/2006/relationships/hyperlink" Target="https://doi.org/10.1186/s12864-018-4772-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customXml" Target="../ink/ink4.xml"/><Relationship Id="rId4" Type="http://schemas.openxmlformats.org/officeDocument/2006/relationships/image" Target="../media/image380.png"/></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bustools.github.io/BUS_notebooks_R/velocity.html" TargetMode="External"/><Relationship Id="rId2" Type="http://schemas.openxmlformats.org/officeDocument/2006/relationships/hyperlink" Target="https://doi.org/10.1016/j.molcel.2018.09.026"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satijalab.org/signac/articles/integratio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figshare.com/articles/Introduction_to_single-cell_RNA-seq_technologies/7704659"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nprot.2017.149"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figshare.com/articles/Introduction_to_single-cell_RNA-seq_technologies/770465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dirty="0"/>
              <a:t>David McGaughey, Ph.D.</a:t>
            </a:r>
          </a:p>
          <a:p>
            <a:r>
              <a:rPr lang="en-US" dirty="0"/>
              <a:t>OGVFB | NEI | NIH</a:t>
            </a:r>
          </a:p>
          <a:p>
            <a:r>
              <a:rPr lang="en-US" dirty="0"/>
              <a:t>2020 - 04 - 13</a:t>
            </a:r>
          </a:p>
          <a:p>
            <a:endParaRPr lang="en-US" dirty="0"/>
          </a:p>
        </p:txBody>
      </p:sp>
      <p:sp>
        <p:nvSpPr>
          <p:cNvPr id="4" name="Title 3"/>
          <p:cNvSpPr>
            <a:spLocks noGrp="1"/>
          </p:cNvSpPr>
          <p:nvPr>
            <p:ph type="ctrTitle"/>
          </p:nvPr>
        </p:nvSpPr>
        <p:spPr>
          <a:xfrm>
            <a:off x="1161143" y="550988"/>
            <a:ext cx="9971314" cy="3846844"/>
          </a:xfrm>
        </p:spPr>
        <p:txBody>
          <a:bodyPr>
            <a:noAutofit/>
          </a:bodyPr>
          <a:lstStyle/>
          <a:p>
            <a:r>
              <a:rPr lang="en-US" sz="4000" dirty="0"/>
              <a:t>Single Cell Present and (near) Future</a:t>
            </a:r>
          </a:p>
        </p:txBody>
      </p:sp>
    </p:spTree>
    <p:extLst>
      <p:ext uri="{BB962C8B-B14F-4D97-AF65-F5344CB8AC3E}">
        <p14:creationId xmlns:p14="http://schemas.microsoft.com/office/powerpoint/2010/main" val="1490367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he ideal single-cell transcriptomics method">
            <a:extLst>
              <a:ext uri="{FF2B5EF4-FFF2-40B4-BE49-F238E27FC236}">
                <a16:creationId xmlns:a16="http://schemas.microsoft.com/office/drawing/2014/main" id="{7CE91525-F37D-5347-8F08-A6D58202D416}"/>
              </a:ext>
            </a:extLst>
          </p:cNvPr>
          <p:cNvSpPr txBox="1">
            <a:spLocks noGrp="1"/>
          </p:cNvSpPr>
          <p:nvPr>
            <p:ph type="title"/>
          </p:nvPr>
        </p:nvSpPr>
        <p:spPr>
          <a:xfrm>
            <a:off x="838200" y="314325"/>
            <a:ext cx="10515600" cy="1325563"/>
          </a:xfrm>
          <a:prstGeom prst="rect">
            <a:avLst/>
          </a:prstGeom>
        </p:spPr>
        <p:txBody>
          <a:bodyPr/>
          <a:lstStyle/>
          <a:p>
            <a:r>
              <a:rPr lang="en-US" dirty="0"/>
              <a:t>Example: SMART-Seq2 performance</a:t>
            </a:r>
            <a:endParaRPr dirty="0"/>
          </a:p>
        </p:txBody>
      </p:sp>
      <p:sp>
        <p:nvSpPr>
          <p:cNvPr id="7" name="Universal in terms of cell size, type and state.…">
            <a:extLst>
              <a:ext uri="{FF2B5EF4-FFF2-40B4-BE49-F238E27FC236}">
                <a16:creationId xmlns:a16="http://schemas.microsoft.com/office/drawing/2014/main" id="{D57FEC2F-3F7D-D44A-988D-A2FC8787F1DF}"/>
              </a:ext>
            </a:extLst>
          </p:cNvPr>
          <p:cNvSpPr txBox="1">
            <a:spLocks/>
          </p:cNvSpPr>
          <p:nvPr/>
        </p:nvSpPr>
        <p:spPr>
          <a:xfrm>
            <a:off x="838200" y="1634133"/>
            <a:ext cx="7460997" cy="4616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262" indent="-146262" defTabSz="320385">
              <a:spcBef>
                <a:spcPts val="1266"/>
              </a:spcBef>
              <a:defRPr sz="2340" b="1" i="1"/>
            </a:pPr>
            <a:r>
              <a:rPr lang="en-US" sz="1687" b="1" i="1" dirty="0"/>
              <a:t>Universal in terms of cell size, type and state.</a:t>
            </a:r>
          </a:p>
          <a:p>
            <a:pPr marL="146262" indent="-146262" defTabSz="320385">
              <a:spcBef>
                <a:spcPts val="1266"/>
              </a:spcBef>
              <a:defRPr sz="2340" b="1"/>
            </a:pPr>
            <a:r>
              <a:rPr lang="en-US" sz="1687" b="1" dirty="0"/>
              <a:t>In situ measurements.</a:t>
            </a:r>
          </a:p>
          <a:p>
            <a:pPr marL="146262" indent="-146262" defTabSz="320385">
              <a:spcBef>
                <a:spcPts val="1266"/>
              </a:spcBef>
              <a:defRPr sz="2340">
                <a:solidFill>
                  <a:srgbClr val="0433FF"/>
                </a:solidFill>
              </a:defRPr>
            </a:pPr>
            <a:r>
              <a:rPr lang="en-US" sz="1687" dirty="0">
                <a:solidFill>
                  <a:srgbClr val="0000FF"/>
                </a:solidFill>
              </a:rPr>
              <a:t>No </a:t>
            </a:r>
            <a:r>
              <a:rPr lang="en-US" sz="1687" b="1" i="1" dirty="0">
                <a:solidFill>
                  <a:srgbClr val="0000FF"/>
                </a:solidFill>
              </a:rPr>
              <a:t>minimum input</a:t>
            </a:r>
            <a:r>
              <a:rPr lang="en-US" sz="1687" i="1" dirty="0">
                <a:solidFill>
                  <a:srgbClr val="0000FF"/>
                </a:solidFill>
              </a:rPr>
              <a:t> of number of cells to be assayed.</a:t>
            </a:r>
          </a:p>
          <a:p>
            <a:pPr marL="146262" indent="-146262" defTabSz="320385">
              <a:spcBef>
                <a:spcPts val="1266"/>
              </a:spcBef>
              <a:defRPr sz="2340"/>
            </a:pPr>
            <a:r>
              <a:rPr lang="en-US" sz="1687" i="1" dirty="0"/>
              <a:t>Every cell is assayed, i.e.100% </a:t>
            </a:r>
            <a:r>
              <a:rPr lang="en-US" sz="1687" b="1" i="1" dirty="0"/>
              <a:t>capture rate</a:t>
            </a:r>
            <a:r>
              <a:rPr lang="en-US" sz="1687" i="1" dirty="0"/>
              <a:t>.</a:t>
            </a:r>
          </a:p>
          <a:p>
            <a:pPr marL="146262" indent="-146262" defTabSz="320385">
              <a:spcBef>
                <a:spcPts val="1266"/>
              </a:spcBef>
              <a:defRPr sz="2340"/>
            </a:pPr>
            <a:r>
              <a:rPr lang="en-US" sz="1687" i="1" dirty="0"/>
              <a:t>Every transcript in every cell is detected, i.e.100% </a:t>
            </a:r>
            <a:r>
              <a:rPr lang="en-US" sz="1687" b="1" i="1" dirty="0"/>
              <a:t>sensitivity</a:t>
            </a:r>
            <a:r>
              <a:rPr lang="en-US" sz="1687" i="1" dirty="0"/>
              <a:t>.</a:t>
            </a:r>
          </a:p>
          <a:p>
            <a:pPr marL="146262" indent="-146262" defTabSz="320385">
              <a:spcBef>
                <a:spcPts val="1266"/>
              </a:spcBef>
              <a:defRPr sz="2340">
                <a:solidFill>
                  <a:srgbClr val="0433FF"/>
                </a:solidFill>
              </a:defRPr>
            </a:pPr>
            <a:r>
              <a:rPr lang="en-US" sz="1687" i="1" dirty="0">
                <a:solidFill>
                  <a:srgbClr val="0000FF"/>
                </a:solidFill>
              </a:rPr>
              <a:t>Every transcript is identified by its </a:t>
            </a:r>
            <a:r>
              <a:rPr lang="en-US" sz="1687" b="1" i="1" dirty="0">
                <a:solidFill>
                  <a:srgbClr val="0000FF"/>
                </a:solidFill>
              </a:rPr>
              <a:t>full-length sequence</a:t>
            </a:r>
            <a:r>
              <a:rPr lang="en-US" sz="1687" i="1" dirty="0">
                <a:solidFill>
                  <a:srgbClr val="0000FF"/>
                </a:solidFill>
              </a:rPr>
              <a:t>.</a:t>
            </a:r>
          </a:p>
          <a:p>
            <a:pPr marL="146262" indent="-146262" defTabSz="320385">
              <a:spcBef>
                <a:spcPts val="1266"/>
              </a:spcBef>
              <a:defRPr sz="2340">
                <a:solidFill>
                  <a:srgbClr val="0433FF"/>
                </a:solidFill>
              </a:defRPr>
            </a:pPr>
            <a:r>
              <a:rPr lang="en-US" sz="1687" i="1" dirty="0">
                <a:solidFill>
                  <a:srgbClr val="0000FF"/>
                </a:solidFill>
              </a:rPr>
              <a:t>Transcripts are assigned correctly to cells, e.g. no </a:t>
            </a:r>
            <a:r>
              <a:rPr lang="en-US" sz="1687" b="1" i="1" dirty="0">
                <a:solidFill>
                  <a:srgbClr val="0000FF"/>
                </a:solidFill>
              </a:rPr>
              <a:t>doublets</a:t>
            </a:r>
            <a:r>
              <a:rPr lang="en-US" sz="1687" i="1" dirty="0">
                <a:solidFill>
                  <a:srgbClr val="0000FF"/>
                </a:solidFill>
              </a:rPr>
              <a:t>.</a:t>
            </a:r>
          </a:p>
          <a:p>
            <a:pPr marL="146262" indent="-146262" defTabSz="320385">
              <a:spcBef>
                <a:spcPts val="1266"/>
              </a:spcBef>
              <a:defRPr sz="2340" b="1" i="1"/>
            </a:pPr>
            <a:r>
              <a:rPr lang="en-US" sz="1687" b="1" i="1" dirty="0"/>
              <a:t>Additional multimodal measurements.</a:t>
            </a:r>
          </a:p>
          <a:p>
            <a:pPr marL="146262" indent="-146262" defTabSz="320385">
              <a:spcBef>
                <a:spcPts val="1266"/>
              </a:spcBef>
              <a:defRPr sz="2340">
                <a:solidFill>
                  <a:srgbClr val="FF2600"/>
                </a:solidFill>
              </a:defRPr>
            </a:pPr>
            <a:r>
              <a:rPr lang="en-US" sz="1687" b="1" dirty="0">
                <a:solidFill>
                  <a:srgbClr val="FF2600"/>
                </a:solidFill>
              </a:rPr>
              <a:t>Cost</a:t>
            </a:r>
            <a:r>
              <a:rPr lang="en-US" sz="1687" dirty="0">
                <a:solidFill>
                  <a:srgbClr val="FF2600"/>
                </a:solidFill>
              </a:rPr>
              <a:t> effective per cell.</a:t>
            </a:r>
          </a:p>
          <a:p>
            <a:pPr marL="146262" indent="-146262" defTabSz="320385">
              <a:spcBef>
                <a:spcPts val="1266"/>
              </a:spcBef>
              <a:defRPr sz="2340" b="1" i="1">
                <a:solidFill>
                  <a:srgbClr val="FF9300"/>
                </a:solidFill>
              </a:defRPr>
            </a:pPr>
            <a:r>
              <a:rPr lang="en-US" sz="1687" b="1" i="1" dirty="0">
                <a:solidFill>
                  <a:srgbClr val="FF9300"/>
                </a:solidFill>
              </a:rPr>
              <a:t>Easy to use.</a:t>
            </a:r>
          </a:p>
          <a:p>
            <a:pPr marL="146262" indent="-146262" defTabSz="320385">
              <a:spcBef>
                <a:spcPts val="1266"/>
              </a:spcBef>
              <a:defRPr sz="2340" b="1" i="1">
                <a:solidFill>
                  <a:srgbClr val="0433FF"/>
                </a:solidFill>
              </a:defRPr>
            </a:pPr>
            <a:r>
              <a:rPr lang="en-US" sz="1687" b="1" i="1" dirty="0">
                <a:solidFill>
                  <a:srgbClr val="0433FF"/>
                </a:solidFill>
              </a:rPr>
              <a:t>Open source.</a:t>
            </a:r>
          </a:p>
        </p:txBody>
      </p:sp>
      <p:sp>
        <p:nvSpPr>
          <p:cNvPr id="8" name="TextBox 7">
            <a:extLst>
              <a:ext uri="{FF2B5EF4-FFF2-40B4-BE49-F238E27FC236}">
                <a16:creationId xmlns:a16="http://schemas.microsoft.com/office/drawing/2014/main" id="{5076B784-BBD8-1342-B3C4-AEA6CAA28325}"/>
              </a:ext>
            </a:extLst>
          </p:cNvPr>
          <p:cNvSpPr txBox="1"/>
          <p:nvPr/>
        </p:nvSpPr>
        <p:spPr>
          <a:xfrm>
            <a:off x="9785055" y="3647735"/>
            <a:ext cx="921086" cy="13702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321457" hangingPunct="0"/>
            <a:r>
              <a:rPr lang="en-US" sz="1687" b="1" i="1" dirty="0">
                <a:solidFill>
                  <a:srgbClr val="0000FF"/>
                </a:solidFill>
                <a:latin typeface="+mj-lt"/>
                <a:ea typeface="Helvetica"/>
                <a:cs typeface="Helvetica"/>
                <a:sym typeface="Helvetica"/>
              </a:rPr>
              <a:t>*Positive</a:t>
            </a:r>
          </a:p>
          <a:p>
            <a:pPr defTabSz="321457" hangingPunct="0"/>
            <a:endParaRPr lang="en-US" sz="1687" i="1" dirty="0">
              <a:latin typeface="+mj-lt"/>
            </a:endParaRPr>
          </a:p>
          <a:p>
            <a:pPr defTabSz="321457" hangingPunct="0"/>
            <a:r>
              <a:rPr lang="en-US" sz="1687" b="1" i="1" dirty="0">
                <a:solidFill>
                  <a:srgbClr val="FFC000"/>
                </a:solidFill>
                <a:latin typeface="+mj-lt"/>
                <a:ea typeface="Helvetica"/>
                <a:cs typeface="Helvetica"/>
                <a:sym typeface="Helvetica"/>
              </a:rPr>
              <a:t>*Ok</a:t>
            </a:r>
          </a:p>
          <a:p>
            <a:pPr defTabSz="321457" hangingPunct="0"/>
            <a:endParaRPr lang="en-US" sz="1687" i="1" dirty="0">
              <a:latin typeface="+mj-lt"/>
            </a:endParaRPr>
          </a:p>
          <a:p>
            <a:pPr defTabSz="321457" hangingPunct="0"/>
            <a:r>
              <a:rPr lang="en-US" sz="1687" b="1" i="1" dirty="0">
                <a:solidFill>
                  <a:srgbClr val="FF0000"/>
                </a:solidFill>
                <a:latin typeface="+mj-lt"/>
                <a:ea typeface="Helvetica"/>
                <a:cs typeface="Helvetica"/>
                <a:sym typeface="Helvetica"/>
              </a:rPr>
              <a:t>*Negative</a:t>
            </a:r>
          </a:p>
        </p:txBody>
      </p:sp>
      <p:sp>
        <p:nvSpPr>
          <p:cNvPr id="9" name="TextBox 8">
            <a:extLst>
              <a:ext uri="{FF2B5EF4-FFF2-40B4-BE49-F238E27FC236}">
                <a16:creationId xmlns:a16="http://schemas.microsoft.com/office/drawing/2014/main" id="{C73233D7-5AC9-604B-B588-A6D9D30C87C4}"/>
              </a:ext>
            </a:extLst>
          </p:cNvPr>
          <p:cNvSpPr txBox="1"/>
          <p:nvPr/>
        </p:nvSpPr>
        <p:spPr>
          <a:xfrm>
            <a:off x="2478314" y="6030298"/>
            <a:ext cx="9587047" cy="923330"/>
          </a:xfrm>
          <a:prstGeom prst="rect">
            <a:avLst/>
          </a:prstGeom>
          <a:noFill/>
        </p:spPr>
        <p:txBody>
          <a:bodyPr wrap="none" rtlCol="0">
            <a:spAutoFit/>
          </a:bodyPr>
          <a:lstStyle/>
          <a:p>
            <a:pPr algn="ctr"/>
            <a:r>
              <a:rPr lang="en-US" dirty="0"/>
              <a:t>Content from </a:t>
            </a:r>
            <a:r>
              <a:rPr lang="en-US" dirty="0">
                <a:hlinkClick r:id="rId2"/>
              </a:rPr>
              <a:t>https://figshare.com/articles/Introduction_to_single-cell_RNA-seq_technologies/770465</a:t>
            </a:r>
            <a:endParaRPr lang="en-US" dirty="0"/>
          </a:p>
          <a:p>
            <a:pPr algn="ctr"/>
            <a:endParaRPr lang="en-US" dirty="0"/>
          </a:p>
          <a:p>
            <a:pPr algn="ctr"/>
            <a:endParaRPr lang="en-US" dirty="0"/>
          </a:p>
        </p:txBody>
      </p:sp>
    </p:spTree>
    <p:extLst>
      <p:ext uri="{BB962C8B-B14F-4D97-AF65-F5344CB8AC3E}">
        <p14:creationId xmlns:p14="http://schemas.microsoft.com/office/powerpoint/2010/main" val="2864865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he ideal single-cell transcriptomics method">
            <a:extLst>
              <a:ext uri="{FF2B5EF4-FFF2-40B4-BE49-F238E27FC236}">
                <a16:creationId xmlns:a16="http://schemas.microsoft.com/office/drawing/2014/main" id="{39141634-8F96-1545-9E7B-1C4C45A94C97}"/>
              </a:ext>
            </a:extLst>
          </p:cNvPr>
          <p:cNvSpPr txBox="1">
            <a:spLocks noGrp="1"/>
          </p:cNvSpPr>
          <p:nvPr>
            <p:ph type="title"/>
          </p:nvPr>
        </p:nvSpPr>
        <p:spPr>
          <a:xfrm>
            <a:off x="838200" y="301625"/>
            <a:ext cx="10515600" cy="1325563"/>
          </a:xfrm>
          <a:prstGeom prst="rect">
            <a:avLst/>
          </a:prstGeom>
        </p:spPr>
        <p:txBody>
          <a:bodyPr/>
          <a:lstStyle/>
          <a:p>
            <a:r>
              <a:rPr lang="en-US" dirty="0"/>
              <a:t>Example: 10X performance</a:t>
            </a:r>
            <a:endParaRPr dirty="0"/>
          </a:p>
        </p:txBody>
      </p:sp>
      <p:sp>
        <p:nvSpPr>
          <p:cNvPr id="8" name="Universal in terms of cell size, type and state.…">
            <a:extLst>
              <a:ext uri="{FF2B5EF4-FFF2-40B4-BE49-F238E27FC236}">
                <a16:creationId xmlns:a16="http://schemas.microsoft.com/office/drawing/2014/main" id="{1D5133C1-CA36-8241-82F9-4E6F5515FE1D}"/>
              </a:ext>
            </a:extLst>
          </p:cNvPr>
          <p:cNvSpPr txBox="1">
            <a:spLocks/>
          </p:cNvSpPr>
          <p:nvPr/>
        </p:nvSpPr>
        <p:spPr>
          <a:xfrm>
            <a:off x="838200" y="171333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262" indent="-146262" defTabSz="320385">
              <a:spcBef>
                <a:spcPts val="1266"/>
              </a:spcBef>
              <a:defRPr sz="2340" b="1" i="1"/>
            </a:pPr>
            <a:r>
              <a:rPr lang="en-US" sz="1687" b="1" i="1" dirty="0"/>
              <a:t>Universal in terms of cell size, type and state.</a:t>
            </a:r>
          </a:p>
          <a:p>
            <a:pPr marL="146262" indent="-146262" defTabSz="320385">
              <a:spcBef>
                <a:spcPts val="1266"/>
              </a:spcBef>
              <a:defRPr sz="2340" b="1"/>
            </a:pPr>
            <a:r>
              <a:rPr lang="en-US" sz="1687" b="1" i="1" dirty="0"/>
              <a:t>In situ</a:t>
            </a:r>
            <a:r>
              <a:rPr lang="en-US" sz="1687" b="1" dirty="0"/>
              <a:t> measurements.</a:t>
            </a:r>
          </a:p>
          <a:p>
            <a:pPr marL="146262" indent="-146262" defTabSz="320385">
              <a:spcBef>
                <a:spcPts val="1266"/>
              </a:spcBef>
              <a:defRPr sz="2340">
                <a:solidFill>
                  <a:srgbClr val="FF2600"/>
                </a:solidFill>
              </a:defRPr>
            </a:pPr>
            <a:r>
              <a:rPr lang="en-US" sz="1687" dirty="0">
                <a:solidFill>
                  <a:srgbClr val="FF2600"/>
                </a:solidFill>
              </a:rPr>
              <a:t>No </a:t>
            </a:r>
            <a:r>
              <a:rPr lang="en-US" sz="1687" b="1" i="1" dirty="0">
                <a:solidFill>
                  <a:srgbClr val="FF2600"/>
                </a:solidFill>
              </a:rPr>
              <a:t>minimum input</a:t>
            </a:r>
            <a:r>
              <a:rPr lang="en-US" sz="1687" dirty="0">
                <a:solidFill>
                  <a:srgbClr val="FF2600"/>
                </a:solidFill>
              </a:rPr>
              <a:t> of number of cells to be assayed.</a:t>
            </a:r>
          </a:p>
          <a:p>
            <a:pPr marL="146262" indent="-146262" defTabSz="320385">
              <a:spcBef>
                <a:spcPts val="1266"/>
              </a:spcBef>
              <a:defRPr sz="2340"/>
            </a:pPr>
            <a:r>
              <a:rPr lang="en-US" sz="1687" dirty="0"/>
              <a:t>Every cell is assayed, i.e.100% </a:t>
            </a:r>
            <a:r>
              <a:rPr lang="en-US" sz="1687" b="1" i="1" dirty="0"/>
              <a:t>capture rate</a:t>
            </a:r>
            <a:r>
              <a:rPr lang="en-US" sz="1687" dirty="0"/>
              <a:t>.</a:t>
            </a:r>
          </a:p>
          <a:p>
            <a:pPr marL="146262" indent="-146262" defTabSz="320385">
              <a:spcBef>
                <a:spcPts val="1266"/>
              </a:spcBef>
              <a:defRPr sz="2340"/>
            </a:pPr>
            <a:r>
              <a:rPr lang="en-US" sz="1687" dirty="0"/>
              <a:t>Every transcript in every cell is detected, i.e.100% </a:t>
            </a:r>
            <a:r>
              <a:rPr lang="en-US" sz="1687" b="1" i="1" dirty="0"/>
              <a:t>sensitivity</a:t>
            </a:r>
            <a:r>
              <a:rPr lang="en-US" sz="1687" dirty="0">
                <a:solidFill>
                  <a:srgbClr val="FF0000"/>
                </a:solidFill>
              </a:rPr>
              <a:t>.</a:t>
            </a:r>
          </a:p>
          <a:p>
            <a:pPr marL="146262" indent="-146262" defTabSz="320385">
              <a:spcBef>
                <a:spcPts val="1266"/>
              </a:spcBef>
              <a:defRPr sz="2340">
                <a:solidFill>
                  <a:srgbClr val="FF2600"/>
                </a:solidFill>
              </a:defRPr>
            </a:pPr>
            <a:r>
              <a:rPr lang="en-US" sz="1687" dirty="0">
                <a:solidFill>
                  <a:srgbClr val="FF2600"/>
                </a:solidFill>
              </a:rPr>
              <a:t>Every transcript is identified by its </a:t>
            </a:r>
            <a:r>
              <a:rPr lang="en-US" sz="1687" b="1" i="1" dirty="0">
                <a:solidFill>
                  <a:srgbClr val="FF2600"/>
                </a:solidFill>
              </a:rPr>
              <a:t>full-length sequence</a:t>
            </a:r>
            <a:r>
              <a:rPr lang="en-US" sz="1687" dirty="0">
                <a:solidFill>
                  <a:srgbClr val="FF2600"/>
                </a:solidFill>
              </a:rPr>
              <a:t>.</a:t>
            </a:r>
          </a:p>
          <a:p>
            <a:pPr marL="146262" indent="-146262" defTabSz="320385">
              <a:spcBef>
                <a:spcPts val="1266"/>
              </a:spcBef>
              <a:defRPr sz="2340">
                <a:solidFill>
                  <a:srgbClr val="FF9300"/>
                </a:solidFill>
              </a:defRPr>
            </a:pPr>
            <a:r>
              <a:rPr lang="en-US" sz="1687" dirty="0">
                <a:solidFill>
                  <a:srgbClr val="FF9300"/>
                </a:solidFill>
              </a:rPr>
              <a:t>Transcripts are assigned correctly to cells, e.g. no </a:t>
            </a:r>
            <a:r>
              <a:rPr lang="en-US" sz="1687" b="1" i="1" dirty="0">
                <a:solidFill>
                  <a:srgbClr val="FF9300"/>
                </a:solidFill>
              </a:rPr>
              <a:t>doublets</a:t>
            </a:r>
            <a:r>
              <a:rPr lang="en-US" sz="1687" i="1" dirty="0">
                <a:solidFill>
                  <a:srgbClr val="FF9300"/>
                </a:solidFill>
              </a:rPr>
              <a:t>.</a:t>
            </a:r>
          </a:p>
          <a:p>
            <a:pPr marL="146262" indent="-146262" defTabSz="320385">
              <a:spcBef>
                <a:spcPts val="1266"/>
              </a:spcBef>
              <a:defRPr sz="2340" b="1" i="1"/>
            </a:pPr>
            <a:r>
              <a:rPr lang="en-US" sz="1687" b="1" i="1" dirty="0">
                <a:solidFill>
                  <a:srgbClr val="0000FF"/>
                </a:solidFill>
              </a:rPr>
              <a:t>Additional multimodal measurements.</a:t>
            </a:r>
          </a:p>
          <a:p>
            <a:pPr marL="146262" indent="-146262" defTabSz="320385">
              <a:spcBef>
                <a:spcPts val="1266"/>
              </a:spcBef>
              <a:defRPr sz="2340">
                <a:solidFill>
                  <a:srgbClr val="0433FF"/>
                </a:solidFill>
              </a:defRPr>
            </a:pPr>
            <a:r>
              <a:rPr lang="en-US" sz="1687" b="1" i="1" dirty="0">
                <a:solidFill>
                  <a:srgbClr val="0433FF"/>
                </a:solidFill>
              </a:rPr>
              <a:t>Cost</a:t>
            </a:r>
            <a:r>
              <a:rPr lang="en-US" sz="1687" dirty="0">
                <a:solidFill>
                  <a:srgbClr val="0433FF"/>
                </a:solidFill>
              </a:rPr>
              <a:t> effective per cell.</a:t>
            </a:r>
          </a:p>
          <a:p>
            <a:pPr marL="146262" indent="-146262" defTabSz="320385">
              <a:spcBef>
                <a:spcPts val="1266"/>
              </a:spcBef>
              <a:defRPr sz="2340" b="1" i="1">
                <a:solidFill>
                  <a:srgbClr val="FF2600"/>
                </a:solidFill>
              </a:defRPr>
            </a:pPr>
            <a:r>
              <a:rPr lang="en-US" sz="1687" b="1" i="1" dirty="0">
                <a:solidFill>
                  <a:srgbClr val="0000FF"/>
                </a:solidFill>
              </a:rPr>
              <a:t>Easy to use.</a:t>
            </a:r>
          </a:p>
          <a:p>
            <a:pPr marL="146262" indent="-146262" defTabSz="320385">
              <a:spcBef>
                <a:spcPts val="1266"/>
              </a:spcBef>
              <a:defRPr sz="2340" b="1" i="1">
                <a:solidFill>
                  <a:srgbClr val="0433FF"/>
                </a:solidFill>
              </a:defRPr>
            </a:pPr>
            <a:r>
              <a:rPr lang="en-US" sz="1687" b="1" i="1" dirty="0">
                <a:solidFill>
                  <a:srgbClr val="FF0000"/>
                </a:solidFill>
              </a:rPr>
              <a:t>Open source.</a:t>
            </a:r>
          </a:p>
        </p:txBody>
      </p:sp>
      <p:sp>
        <p:nvSpPr>
          <p:cNvPr id="9" name="TextBox 8">
            <a:extLst>
              <a:ext uri="{FF2B5EF4-FFF2-40B4-BE49-F238E27FC236}">
                <a16:creationId xmlns:a16="http://schemas.microsoft.com/office/drawing/2014/main" id="{EA5D5273-FAD7-704A-B5A3-E657153C183D}"/>
              </a:ext>
            </a:extLst>
          </p:cNvPr>
          <p:cNvSpPr txBox="1"/>
          <p:nvPr/>
        </p:nvSpPr>
        <p:spPr>
          <a:xfrm>
            <a:off x="9310318" y="3047089"/>
            <a:ext cx="921086" cy="137024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321457" hangingPunct="0"/>
            <a:r>
              <a:rPr lang="en-US" sz="1687" b="1" i="1" dirty="0">
                <a:solidFill>
                  <a:srgbClr val="0000FF"/>
                </a:solidFill>
                <a:latin typeface="+mj-lt"/>
                <a:ea typeface="Helvetica"/>
                <a:cs typeface="Helvetica"/>
                <a:sym typeface="Helvetica"/>
              </a:rPr>
              <a:t>*Positive</a:t>
            </a:r>
          </a:p>
          <a:p>
            <a:pPr defTabSz="321457" hangingPunct="0"/>
            <a:endParaRPr lang="en-US" sz="1687" i="1" dirty="0">
              <a:latin typeface="+mj-lt"/>
            </a:endParaRPr>
          </a:p>
          <a:p>
            <a:pPr defTabSz="321457" hangingPunct="0"/>
            <a:r>
              <a:rPr lang="en-US" sz="1687" b="1" i="1" dirty="0">
                <a:solidFill>
                  <a:srgbClr val="FFC000"/>
                </a:solidFill>
                <a:latin typeface="+mj-lt"/>
                <a:ea typeface="Helvetica"/>
                <a:cs typeface="Helvetica"/>
                <a:sym typeface="Helvetica"/>
              </a:rPr>
              <a:t>*Ok</a:t>
            </a:r>
          </a:p>
          <a:p>
            <a:pPr defTabSz="321457" hangingPunct="0"/>
            <a:endParaRPr lang="en-US" sz="1687" i="1" dirty="0">
              <a:latin typeface="+mj-lt"/>
            </a:endParaRPr>
          </a:p>
          <a:p>
            <a:pPr defTabSz="321457" hangingPunct="0"/>
            <a:r>
              <a:rPr lang="en-US" sz="1687" b="1" i="1" dirty="0">
                <a:solidFill>
                  <a:srgbClr val="FF0000"/>
                </a:solidFill>
                <a:latin typeface="+mj-lt"/>
                <a:ea typeface="Helvetica"/>
                <a:cs typeface="Helvetica"/>
                <a:sym typeface="Helvetica"/>
              </a:rPr>
              <a:t>*Negative</a:t>
            </a:r>
          </a:p>
        </p:txBody>
      </p:sp>
      <p:sp>
        <p:nvSpPr>
          <p:cNvPr id="10" name="TextBox 9">
            <a:extLst>
              <a:ext uri="{FF2B5EF4-FFF2-40B4-BE49-F238E27FC236}">
                <a16:creationId xmlns:a16="http://schemas.microsoft.com/office/drawing/2014/main" id="{DBAA5960-EE2C-6A4A-ACB9-2AD0B15D0DAC}"/>
              </a:ext>
            </a:extLst>
          </p:cNvPr>
          <p:cNvSpPr txBox="1"/>
          <p:nvPr/>
        </p:nvSpPr>
        <p:spPr>
          <a:xfrm>
            <a:off x="1459704" y="6064669"/>
            <a:ext cx="10455876" cy="646331"/>
          </a:xfrm>
          <a:prstGeom prst="rect">
            <a:avLst/>
          </a:prstGeom>
          <a:noFill/>
        </p:spPr>
        <p:txBody>
          <a:bodyPr wrap="none" rtlCol="0">
            <a:spAutoFit/>
          </a:bodyPr>
          <a:lstStyle/>
          <a:p>
            <a:pPr algn="ctr"/>
            <a:r>
              <a:rPr lang="en-US" dirty="0"/>
              <a:t>Heavily altered from </a:t>
            </a:r>
            <a:r>
              <a:rPr lang="en-US" dirty="0">
                <a:hlinkClick r:id="rId2"/>
              </a:rPr>
              <a:t>https://figshare.com/articles/Introduction_to_single-cell_RNA-seq_technologies/7704659</a:t>
            </a:r>
            <a:endParaRPr lang="en-US" dirty="0"/>
          </a:p>
          <a:p>
            <a:pPr algn="ctr"/>
            <a:endParaRPr lang="en-US" dirty="0"/>
          </a:p>
        </p:txBody>
      </p:sp>
    </p:spTree>
    <p:extLst>
      <p:ext uri="{BB962C8B-B14F-4D97-AF65-F5344CB8AC3E}">
        <p14:creationId xmlns:p14="http://schemas.microsoft.com/office/powerpoint/2010/main" val="3498730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3B79F-CCCB-7848-AC6F-BD45C386041D}"/>
              </a:ext>
            </a:extLst>
          </p:cNvPr>
          <p:cNvSpPr>
            <a:spLocks noGrp="1"/>
          </p:cNvSpPr>
          <p:nvPr>
            <p:ph type="title"/>
          </p:nvPr>
        </p:nvSpPr>
        <p:spPr/>
        <p:txBody>
          <a:bodyPr/>
          <a:lstStyle/>
          <a:p>
            <a:r>
              <a:rPr lang="en-US" dirty="0"/>
              <a:t>2020+ Tech Thrusts</a:t>
            </a:r>
          </a:p>
        </p:txBody>
      </p:sp>
      <p:sp>
        <p:nvSpPr>
          <p:cNvPr id="5" name="Content Placeholder 4">
            <a:extLst>
              <a:ext uri="{FF2B5EF4-FFF2-40B4-BE49-F238E27FC236}">
                <a16:creationId xmlns:a16="http://schemas.microsoft.com/office/drawing/2014/main" id="{9E67D86B-614B-6746-8549-7E2DF670E96A}"/>
              </a:ext>
            </a:extLst>
          </p:cNvPr>
          <p:cNvSpPr>
            <a:spLocks noGrp="1"/>
          </p:cNvSpPr>
          <p:nvPr>
            <p:ph idx="1"/>
          </p:nvPr>
        </p:nvSpPr>
        <p:spPr/>
        <p:txBody>
          <a:bodyPr/>
          <a:lstStyle/>
          <a:p>
            <a:r>
              <a:rPr lang="en-US" dirty="0"/>
              <a:t>Multimodal</a:t>
            </a:r>
          </a:p>
          <a:p>
            <a:pPr lvl="1"/>
            <a:r>
              <a:rPr lang="en-US" dirty="0"/>
              <a:t>Simultaneous quantification of [&gt;=2 BLANK] in a single cell</a:t>
            </a:r>
          </a:p>
          <a:p>
            <a:r>
              <a:rPr lang="en-US" dirty="0"/>
              <a:t>Full length </a:t>
            </a:r>
          </a:p>
          <a:p>
            <a:pPr lvl="1"/>
            <a:r>
              <a:rPr lang="en-US" dirty="0"/>
              <a:t>Sequence all DNA instead of a snippet </a:t>
            </a:r>
          </a:p>
          <a:p>
            <a:r>
              <a:rPr lang="en-US" dirty="0"/>
              <a:t>Spatial</a:t>
            </a:r>
          </a:p>
          <a:p>
            <a:pPr lvl="1"/>
            <a:r>
              <a:rPr lang="en-US" dirty="0"/>
              <a:t>Retain knowledge of WHERE every single cell is in a 3D/4D space</a:t>
            </a:r>
          </a:p>
        </p:txBody>
      </p:sp>
    </p:spTree>
    <p:extLst>
      <p:ext uri="{BB962C8B-B14F-4D97-AF65-F5344CB8AC3E}">
        <p14:creationId xmlns:p14="http://schemas.microsoft.com/office/powerpoint/2010/main" val="1793279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B1D43-D755-5B45-A6CC-E1735CDE9F18}"/>
              </a:ext>
            </a:extLst>
          </p:cNvPr>
          <p:cNvSpPr>
            <a:spLocks noGrp="1"/>
          </p:cNvSpPr>
          <p:nvPr>
            <p:ph type="title"/>
          </p:nvPr>
        </p:nvSpPr>
        <p:spPr/>
        <p:txBody>
          <a:bodyPr/>
          <a:lstStyle/>
          <a:p>
            <a:r>
              <a:rPr lang="en-US" dirty="0"/>
              <a:t>Multimodal</a:t>
            </a:r>
          </a:p>
        </p:txBody>
      </p:sp>
      <p:pic>
        <p:nvPicPr>
          <p:cNvPr id="7" name="Content Placeholder 6">
            <a:extLst>
              <a:ext uri="{FF2B5EF4-FFF2-40B4-BE49-F238E27FC236}">
                <a16:creationId xmlns:a16="http://schemas.microsoft.com/office/drawing/2014/main" id="{42F45515-856C-D04F-965C-08CE1B789A54}"/>
              </a:ext>
            </a:extLst>
          </p:cNvPr>
          <p:cNvPicPr>
            <a:picLocks noGrp="1" noChangeAspect="1"/>
          </p:cNvPicPr>
          <p:nvPr>
            <p:ph idx="1"/>
          </p:nvPr>
        </p:nvPicPr>
        <p:blipFill>
          <a:blip r:embed="rId2"/>
          <a:stretch>
            <a:fillRect/>
          </a:stretch>
        </p:blipFill>
        <p:spPr>
          <a:xfrm>
            <a:off x="2495953" y="1825625"/>
            <a:ext cx="7200093" cy="4173538"/>
          </a:xfrm>
        </p:spPr>
      </p:pic>
      <p:sp>
        <p:nvSpPr>
          <p:cNvPr id="8" name="Rectangle 7">
            <a:extLst>
              <a:ext uri="{FF2B5EF4-FFF2-40B4-BE49-F238E27FC236}">
                <a16:creationId xmlns:a16="http://schemas.microsoft.com/office/drawing/2014/main" id="{2F87433B-05CF-9744-90C1-C968DC8CECA5}"/>
              </a:ext>
            </a:extLst>
          </p:cNvPr>
          <p:cNvSpPr/>
          <p:nvPr/>
        </p:nvSpPr>
        <p:spPr>
          <a:xfrm>
            <a:off x="4902358" y="6332089"/>
            <a:ext cx="4335354" cy="369332"/>
          </a:xfrm>
          <a:prstGeom prst="rect">
            <a:avLst/>
          </a:prstGeom>
        </p:spPr>
        <p:txBody>
          <a:bodyPr wrap="none">
            <a:spAutoFit/>
          </a:bodyPr>
          <a:lstStyle/>
          <a:p>
            <a:r>
              <a:rPr lang="en-US" dirty="0">
                <a:solidFill>
                  <a:srgbClr val="006699"/>
                </a:solidFill>
                <a:latin typeface="-apple-system"/>
                <a:hlinkClick r:id="rId3"/>
              </a:rPr>
              <a:t>https://doi.org/10.1038/s41592-019-0691-5</a:t>
            </a:r>
            <a:endParaRPr lang="en-US" dirty="0"/>
          </a:p>
        </p:txBody>
      </p:sp>
    </p:spTree>
    <p:extLst>
      <p:ext uri="{BB962C8B-B14F-4D97-AF65-F5344CB8AC3E}">
        <p14:creationId xmlns:p14="http://schemas.microsoft.com/office/powerpoint/2010/main" val="1409402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1FEB1-3D63-F14E-8833-2ACE84961F33}"/>
              </a:ext>
            </a:extLst>
          </p:cNvPr>
          <p:cNvSpPr>
            <a:spLocks noGrp="1"/>
          </p:cNvSpPr>
          <p:nvPr>
            <p:ph type="title"/>
          </p:nvPr>
        </p:nvSpPr>
        <p:spPr/>
        <p:txBody>
          <a:bodyPr/>
          <a:lstStyle/>
          <a:p>
            <a:r>
              <a:rPr lang="en-US" dirty="0"/>
              <a:t>Multimodal CRISPR!</a:t>
            </a:r>
          </a:p>
        </p:txBody>
      </p:sp>
      <p:sp>
        <p:nvSpPr>
          <p:cNvPr id="3" name="Content Placeholder 2">
            <a:extLst>
              <a:ext uri="{FF2B5EF4-FFF2-40B4-BE49-F238E27FC236}">
                <a16:creationId xmlns:a16="http://schemas.microsoft.com/office/drawing/2014/main" id="{5819EF66-9826-C941-A64E-9A377F459101}"/>
              </a:ext>
            </a:extLst>
          </p:cNvPr>
          <p:cNvSpPr>
            <a:spLocks noGrp="1"/>
          </p:cNvSpPr>
          <p:nvPr>
            <p:ph idx="1"/>
          </p:nvPr>
        </p:nvSpPr>
        <p:spPr/>
        <p:txBody>
          <a:bodyPr/>
          <a:lstStyle/>
          <a:p>
            <a:r>
              <a:rPr lang="en-US" dirty="0"/>
              <a:t>Perturb-seq</a:t>
            </a:r>
          </a:p>
          <a:p>
            <a:r>
              <a:rPr lang="en-US" dirty="0">
                <a:hlinkClick r:id="rId2" tooltip="Persistent link using digital object identifier"/>
              </a:rPr>
              <a:t>https://doi.org/10.1016/j.cell.2016.11.038</a:t>
            </a:r>
            <a:endParaRPr lang="en-US" dirty="0"/>
          </a:p>
          <a:p>
            <a:endParaRPr lang="en-US" dirty="0"/>
          </a:p>
        </p:txBody>
      </p:sp>
      <p:pic>
        <p:nvPicPr>
          <p:cNvPr id="5" name="Picture 4">
            <a:extLst>
              <a:ext uri="{FF2B5EF4-FFF2-40B4-BE49-F238E27FC236}">
                <a16:creationId xmlns:a16="http://schemas.microsoft.com/office/drawing/2014/main" id="{B0372133-9288-A249-B405-6973730AB05F}"/>
              </a:ext>
            </a:extLst>
          </p:cNvPr>
          <p:cNvPicPr>
            <a:picLocks noChangeAspect="1"/>
          </p:cNvPicPr>
          <p:nvPr/>
        </p:nvPicPr>
        <p:blipFill>
          <a:blip r:embed="rId3"/>
          <a:stretch>
            <a:fillRect/>
          </a:stretch>
        </p:blipFill>
        <p:spPr>
          <a:xfrm>
            <a:off x="1154824" y="2991888"/>
            <a:ext cx="7954519" cy="3006863"/>
          </a:xfrm>
          <a:prstGeom prst="rect">
            <a:avLst/>
          </a:prstGeom>
        </p:spPr>
      </p:pic>
    </p:spTree>
    <p:extLst>
      <p:ext uri="{BB962C8B-B14F-4D97-AF65-F5344CB8AC3E}">
        <p14:creationId xmlns:p14="http://schemas.microsoft.com/office/powerpoint/2010/main" val="12346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04B5-B573-4047-98A3-C85A44A1CFC4}"/>
              </a:ext>
            </a:extLst>
          </p:cNvPr>
          <p:cNvSpPr>
            <a:spLocks noGrp="1"/>
          </p:cNvSpPr>
          <p:nvPr>
            <p:ph type="title"/>
          </p:nvPr>
        </p:nvSpPr>
        <p:spPr/>
        <p:txBody>
          <a:bodyPr/>
          <a:lstStyle/>
          <a:p>
            <a:r>
              <a:rPr lang="en-US" dirty="0"/>
              <a:t>Multimodal for sale</a:t>
            </a:r>
          </a:p>
        </p:txBody>
      </p:sp>
      <p:pic>
        <p:nvPicPr>
          <p:cNvPr id="4" name="Content Placeholder 3">
            <a:extLst>
              <a:ext uri="{FF2B5EF4-FFF2-40B4-BE49-F238E27FC236}">
                <a16:creationId xmlns:a16="http://schemas.microsoft.com/office/drawing/2014/main" id="{86DBB2C5-A2BF-1B4C-8E34-7014BF56B56E}"/>
              </a:ext>
            </a:extLst>
          </p:cNvPr>
          <p:cNvPicPr>
            <a:picLocks noGrp="1" noChangeAspect="1"/>
          </p:cNvPicPr>
          <p:nvPr>
            <p:ph idx="1"/>
          </p:nvPr>
        </p:nvPicPr>
        <p:blipFill>
          <a:blip r:embed="rId2"/>
          <a:stretch>
            <a:fillRect/>
          </a:stretch>
        </p:blipFill>
        <p:spPr>
          <a:xfrm>
            <a:off x="1318923" y="2217857"/>
            <a:ext cx="10034877" cy="3190701"/>
          </a:xfrm>
        </p:spPr>
      </p:pic>
      <p:sp>
        <p:nvSpPr>
          <p:cNvPr id="5" name="TextBox 4">
            <a:extLst>
              <a:ext uri="{FF2B5EF4-FFF2-40B4-BE49-F238E27FC236}">
                <a16:creationId xmlns:a16="http://schemas.microsoft.com/office/drawing/2014/main" id="{7F182481-23AD-AF47-B0EB-67001825656A}"/>
              </a:ext>
            </a:extLst>
          </p:cNvPr>
          <p:cNvSpPr txBox="1"/>
          <p:nvPr/>
        </p:nvSpPr>
        <p:spPr>
          <a:xfrm>
            <a:off x="1318923" y="1665333"/>
            <a:ext cx="9811404" cy="369332"/>
          </a:xfrm>
          <a:prstGeom prst="rect">
            <a:avLst/>
          </a:prstGeom>
          <a:noFill/>
        </p:spPr>
        <p:txBody>
          <a:bodyPr wrap="none" rtlCol="0">
            <a:spAutoFit/>
          </a:bodyPr>
          <a:lstStyle/>
          <a:p>
            <a:r>
              <a:rPr lang="en-US" dirty="0">
                <a:hlinkClick r:id="rId3"/>
              </a:rPr>
              <a:t>https://support.10xgenomics.com/single-cell-vdj/software/analysis-of-multiple-libraries/latest/overview</a:t>
            </a:r>
            <a:endParaRPr lang="en-US" dirty="0"/>
          </a:p>
        </p:txBody>
      </p:sp>
    </p:spTree>
    <p:extLst>
      <p:ext uri="{BB962C8B-B14F-4D97-AF65-F5344CB8AC3E}">
        <p14:creationId xmlns:p14="http://schemas.microsoft.com/office/powerpoint/2010/main" val="3859287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5379-E61A-B247-B8DB-115FC2386A5E}"/>
              </a:ext>
            </a:extLst>
          </p:cNvPr>
          <p:cNvSpPr>
            <a:spLocks noGrp="1"/>
          </p:cNvSpPr>
          <p:nvPr>
            <p:ph type="title"/>
          </p:nvPr>
        </p:nvSpPr>
        <p:spPr/>
        <p:txBody>
          <a:bodyPr/>
          <a:lstStyle/>
          <a:p>
            <a:r>
              <a:rPr lang="en-US" dirty="0"/>
              <a:t>Full length</a:t>
            </a:r>
          </a:p>
        </p:txBody>
      </p:sp>
      <p:pic>
        <p:nvPicPr>
          <p:cNvPr id="5" name="Content Placeholder 4">
            <a:extLst>
              <a:ext uri="{FF2B5EF4-FFF2-40B4-BE49-F238E27FC236}">
                <a16:creationId xmlns:a16="http://schemas.microsoft.com/office/drawing/2014/main" id="{22D59AE4-ED29-084A-95A0-9271F976902C}"/>
              </a:ext>
            </a:extLst>
          </p:cNvPr>
          <p:cNvPicPr>
            <a:picLocks noGrp="1" noChangeAspect="1"/>
          </p:cNvPicPr>
          <p:nvPr>
            <p:ph idx="1"/>
          </p:nvPr>
        </p:nvPicPr>
        <p:blipFill>
          <a:blip r:embed="rId2"/>
          <a:stretch>
            <a:fillRect/>
          </a:stretch>
        </p:blipFill>
        <p:spPr>
          <a:xfrm>
            <a:off x="3394554" y="1825625"/>
            <a:ext cx="5402891" cy="4173538"/>
          </a:xfrm>
        </p:spPr>
      </p:pic>
    </p:spTree>
    <p:extLst>
      <p:ext uri="{BB962C8B-B14F-4D97-AF65-F5344CB8AC3E}">
        <p14:creationId xmlns:p14="http://schemas.microsoft.com/office/powerpoint/2010/main" val="12341949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0801-7DE1-894D-A1E6-715EE961F5E7}"/>
              </a:ext>
            </a:extLst>
          </p:cNvPr>
          <p:cNvSpPr>
            <a:spLocks noGrp="1"/>
          </p:cNvSpPr>
          <p:nvPr>
            <p:ph type="title"/>
          </p:nvPr>
        </p:nvSpPr>
        <p:spPr/>
        <p:txBody>
          <a:bodyPr/>
          <a:lstStyle/>
          <a:p>
            <a:r>
              <a:rPr lang="en-US" dirty="0"/>
              <a:t>Spatial</a:t>
            </a:r>
          </a:p>
        </p:txBody>
      </p:sp>
      <p:sp>
        <p:nvSpPr>
          <p:cNvPr id="3" name="Content Placeholder 2">
            <a:extLst>
              <a:ext uri="{FF2B5EF4-FFF2-40B4-BE49-F238E27FC236}">
                <a16:creationId xmlns:a16="http://schemas.microsoft.com/office/drawing/2014/main" id="{5BB26879-86BD-344C-A2A3-201EBBA795BB}"/>
              </a:ext>
            </a:extLst>
          </p:cNvPr>
          <p:cNvSpPr>
            <a:spLocks noGrp="1"/>
          </p:cNvSpPr>
          <p:nvPr>
            <p:ph idx="1"/>
          </p:nvPr>
        </p:nvSpPr>
        <p:spPr>
          <a:xfrm>
            <a:off x="838200" y="1825625"/>
            <a:ext cx="4348655" cy="4173126"/>
          </a:xfrm>
        </p:spPr>
        <p:txBody>
          <a:bodyPr>
            <a:normAutofit/>
          </a:bodyPr>
          <a:lstStyle/>
          <a:p>
            <a:r>
              <a:rPr lang="en-US" dirty="0"/>
              <a:t>Two basic approaches:</a:t>
            </a:r>
          </a:p>
          <a:p>
            <a:pPr lvl="1"/>
            <a:r>
              <a:rPr lang="en-US" dirty="0"/>
              <a:t>Microarray (hey they’re back!)</a:t>
            </a:r>
          </a:p>
          <a:p>
            <a:pPr lvl="1"/>
            <a:endParaRPr lang="en-US" dirty="0"/>
          </a:p>
          <a:p>
            <a:pPr lvl="1"/>
            <a:endParaRPr lang="en-US" dirty="0"/>
          </a:p>
          <a:p>
            <a:pPr lvl="1"/>
            <a:r>
              <a:rPr lang="en-US" dirty="0"/>
              <a:t>FISH</a:t>
            </a:r>
          </a:p>
          <a:p>
            <a:pPr lvl="1"/>
            <a:endParaRPr lang="en-US" dirty="0"/>
          </a:p>
          <a:p>
            <a:pPr marL="457200" lvl="1" indent="0">
              <a:buNone/>
            </a:pPr>
            <a:endParaRPr lang="en-US" dirty="0"/>
          </a:p>
          <a:p>
            <a:pPr lvl="1"/>
            <a:endParaRPr lang="en-US" dirty="0"/>
          </a:p>
          <a:p>
            <a:pPr lvl="1"/>
            <a:r>
              <a:rPr lang="en-US" dirty="0"/>
              <a:t>Review</a:t>
            </a:r>
          </a:p>
        </p:txBody>
      </p:sp>
      <p:sp>
        <p:nvSpPr>
          <p:cNvPr id="6" name="Rectangle 5">
            <a:extLst>
              <a:ext uri="{FF2B5EF4-FFF2-40B4-BE49-F238E27FC236}">
                <a16:creationId xmlns:a16="http://schemas.microsoft.com/office/drawing/2014/main" id="{53AEDC15-EF05-544C-8FDA-B563B4B05DDC}"/>
              </a:ext>
            </a:extLst>
          </p:cNvPr>
          <p:cNvSpPr/>
          <p:nvPr/>
        </p:nvSpPr>
        <p:spPr>
          <a:xfrm>
            <a:off x="852722" y="5998751"/>
            <a:ext cx="5453737" cy="369332"/>
          </a:xfrm>
          <a:prstGeom prst="rect">
            <a:avLst/>
          </a:prstGeom>
        </p:spPr>
        <p:txBody>
          <a:bodyPr wrap="none">
            <a:spAutoFit/>
          </a:bodyPr>
          <a:lstStyle/>
          <a:p>
            <a:pPr lvl="2"/>
            <a:r>
              <a:rPr lang="en-US" dirty="0">
                <a:hlinkClick r:id="rId2"/>
              </a:rPr>
              <a:t>https://doi.org/10.1038/s41576-019-0129-z</a:t>
            </a:r>
            <a:endParaRPr lang="en-US" dirty="0"/>
          </a:p>
        </p:txBody>
      </p:sp>
    </p:spTree>
    <p:extLst>
      <p:ext uri="{BB962C8B-B14F-4D97-AF65-F5344CB8AC3E}">
        <p14:creationId xmlns:p14="http://schemas.microsoft.com/office/powerpoint/2010/main" val="3674324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0801-7DE1-894D-A1E6-715EE961F5E7}"/>
              </a:ext>
            </a:extLst>
          </p:cNvPr>
          <p:cNvSpPr>
            <a:spLocks noGrp="1"/>
          </p:cNvSpPr>
          <p:nvPr>
            <p:ph type="title"/>
          </p:nvPr>
        </p:nvSpPr>
        <p:spPr/>
        <p:txBody>
          <a:bodyPr/>
          <a:lstStyle/>
          <a:p>
            <a:r>
              <a:rPr lang="en-US" dirty="0"/>
              <a:t>Spatial</a:t>
            </a:r>
          </a:p>
        </p:txBody>
      </p:sp>
      <p:sp>
        <p:nvSpPr>
          <p:cNvPr id="3" name="Content Placeholder 2">
            <a:extLst>
              <a:ext uri="{FF2B5EF4-FFF2-40B4-BE49-F238E27FC236}">
                <a16:creationId xmlns:a16="http://schemas.microsoft.com/office/drawing/2014/main" id="{5BB26879-86BD-344C-A2A3-201EBBA795BB}"/>
              </a:ext>
            </a:extLst>
          </p:cNvPr>
          <p:cNvSpPr>
            <a:spLocks noGrp="1"/>
          </p:cNvSpPr>
          <p:nvPr>
            <p:ph idx="1"/>
          </p:nvPr>
        </p:nvSpPr>
        <p:spPr>
          <a:xfrm>
            <a:off x="838200" y="1825625"/>
            <a:ext cx="4348655" cy="4173126"/>
          </a:xfrm>
        </p:spPr>
        <p:txBody>
          <a:bodyPr>
            <a:normAutofit/>
          </a:bodyPr>
          <a:lstStyle/>
          <a:p>
            <a:r>
              <a:rPr lang="en-US" dirty="0"/>
              <a:t>Two basic approaches:</a:t>
            </a:r>
          </a:p>
          <a:p>
            <a:pPr lvl="1"/>
            <a:r>
              <a:rPr lang="en-US" dirty="0">
                <a:solidFill>
                  <a:srgbClr val="FF0000"/>
                </a:solidFill>
              </a:rPr>
              <a:t>Microarray (hey they’re back!)</a:t>
            </a:r>
          </a:p>
          <a:p>
            <a:pPr lvl="1"/>
            <a:endParaRPr lang="en-US" dirty="0"/>
          </a:p>
          <a:p>
            <a:pPr lvl="1"/>
            <a:endParaRPr lang="en-US" dirty="0"/>
          </a:p>
          <a:p>
            <a:pPr lvl="1"/>
            <a:r>
              <a:rPr lang="en-US" dirty="0"/>
              <a:t>FISH</a:t>
            </a:r>
          </a:p>
          <a:p>
            <a:pPr lvl="1"/>
            <a:endParaRPr lang="en-US" dirty="0"/>
          </a:p>
          <a:p>
            <a:pPr marL="457200" lvl="1" indent="0">
              <a:buNone/>
            </a:pPr>
            <a:endParaRPr lang="en-US" dirty="0"/>
          </a:p>
          <a:p>
            <a:pPr lvl="1"/>
            <a:endParaRPr lang="en-US" dirty="0"/>
          </a:p>
          <a:p>
            <a:pPr lvl="1"/>
            <a:r>
              <a:rPr lang="en-US" dirty="0"/>
              <a:t>Review</a:t>
            </a:r>
          </a:p>
        </p:txBody>
      </p:sp>
      <p:sp>
        <p:nvSpPr>
          <p:cNvPr id="6" name="Rectangle 5">
            <a:extLst>
              <a:ext uri="{FF2B5EF4-FFF2-40B4-BE49-F238E27FC236}">
                <a16:creationId xmlns:a16="http://schemas.microsoft.com/office/drawing/2014/main" id="{53AEDC15-EF05-544C-8FDA-B563B4B05DDC}"/>
              </a:ext>
            </a:extLst>
          </p:cNvPr>
          <p:cNvSpPr/>
          <p:nvPr/>
        </p:nvSpPr>
        <p:spPr>
          <a:xfrm>
            <a:off x="838200" y="6097541"/>
            <a:ext cx="5453737" cy="646331"/>
          </a:xfrm>
          <a:prstGeom prst="rect">
            <a:avLst/>
          </a:prstGeom>
        </p:spPr>
        <p:txBody>
          <a:bodyPr wrap="none">
            <a:spAutoFit/>
          </a:bodyPr>
          <a:lstStyle/>
          <a:p>
            <a:pPr lvl="2"/>
            <a:r>
              <a:rPr lang="en-US" dirty="0">
                <a:hlinkClick r:id="rId2"/>
              </a:rPr>
              <a:t>https://doi.org/10.1038/s41576-019-0129-z</a:t>
            </a:r>
            <a:endParaRPr lang="en-US" dirty="0"/>
          </a:p>
          <a:p>
            <a:pPr lvl="2"/>
            <a:endParaRPr lang="en-US" dirty="0"/>
          </a:p>
        </p:txBody>
      </p:sp>
      <p:pic>
        <p:nvPicPr>
          <p:cNvPr id="5" name="Picture 4">
            <a:extLst>
              <a:ext uri="{FF2B5EF4-FFF2-40B4-BE49-F238E27FC236}">
                <a16:creationId xmlns:a16="http://schemas.microsoft.com/office/drawing/2014/main" id="{FC3EC42C-0F51-A04A-99CB-490404447258}"/>
              </a:ext>
            </a:extLst>
          </p:cNvPr>
          <p:cNvPicPr>
            <a:picLocks noChangeAspect="1"/>
          </p:cNvPicPr>
          <p:nvPr/>
        </p:nvPicPr>
        <p:blipFill>
          <a:blip r:embed="rId3"/>
          <a:stretch>
            <a:fillRect/>
          </a:stretch>
        </p:blipFill>
        <p:spPr>
          <a:xfrm>
            <a:off x="2682767" y="2577855"/>
            <a:ext cx="8671033" cy="3555042"/>
          </a:xfrm>
          <a:prstGeom prst="rect">
            <a:avLst/>
          </a:prstGeom>
        </p:spPr>
      </p:pic>
      <p:sp>
        <p:nvSpPr>
          <p:cNvPr id="7" name="Rectangle 6">
            <a:extLst>
              <a:ext uri="{FF2B5EF4-FFF2-40B4-BE49-F238E27FC236}">
                <a16:creationId xmlns:a16="http://schemas.microsoft.com/office/drawing/2014/main" id="{382526FD-804A-0E44-BA29-54F5C0CA9419}"/>
              </a:ext>
            </a:extLst>
          </p:cNvPr>
          <p:cNvSpPr/>
          <p:nvPr/>
        </p:nvSpPr>
        <p:spPr>
          <a:xfrm>
            <a:off x="6592838" y="5629419"/>
            <a:ext cx="5832790" cy="36933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hlinkClick r:id="rId4"/>
              </a:rPr>
              <a:t>https://www.10xgenomics.com/spatial-transcriptomics/</a:t>
            </a:r>
            <a:endParaRPr lang="en-US" dirty="0"/>
          </a:p>
        </p:txBody>
      </p:sp>
    </p:spTree>
    <p:extLst>
      <p:ext uri="{BB962C8B-B14F-4D97-AF65-F5344CB8AC3E}">
        <p14:creationId xmlns:p14="http://schemas.microsoft.com/office/powerpoint/2010/main" val="221457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E0801-7DE1-894D-A1E6-715EE961F5E7}"/>
              </a:ext>
            </a:extLst>
          </p:cNvPr>
          <p:cNvSpPr>
            <a:spLocks noGrp="1"/>
          </p:cNvSpPr>
          <p:nvPr>
            <p:ph type="title"/>
          </p:nvPr>
        </p:nvSpPr>
        <p:spPr/>
        <p:txBody>
          <a:bodyPr/>
          <a:lstStyle/>
          <a:p>
            <a:r>
              <a:rPr lang="en-US" dirty="0"/>
              <a:t>Spatial</a:t>
            </a:r>
          </a:p>
        </p:txBody>
      </p:sp>
      <p:sp>
        <p:nvSpPr>
          <p:cNvPr id="3" name="Content Placeholder 2">
            <a:extLst>
              <a:ext uri="{FF2B5EF4-FFF2-40B4-BE49-F238E27FC236}">
                <a16:creationId xmlns:a16="http://schemas.microsoft.com/office/drawing/2014/main" id="{5BB26879-86BD-344C-A2A3-201EBBA795BB}"/>
              </a:ext>
            </a:extLst>
          </p:cNvPr>
          <p:cNvSpPr>
            <a:spLocks noGrp="1"/>
          </p:cNvSpPr>
          <p:nvPr>
            <p:ph idx="1"/>
          </p:nvPr>
        </p:nvSpPr>
        <p:spPr>
          <a:xfrm>
            <a:off x="838200" y="1825625"/>
            <a:ext cx="6082862" cy="4173126"/>
          </a:xfrm>
        </p:spPr>
        <p:txBody>
          <a:bodyPr>
            <a:normAutofit fontScale="92500" lnSpcReduction="10000"/>
          </a:bodyPr>
          <a:lstStyle/>
          <a:p>
            <a:r>
              <a:rPr lang="en-US" dirty="0"/>
              <a:t>Two basic approaches:</a:t>
            </a:r>
          </a:p>
          <a:p>
            <a:pPr lvl="1"/>
            <a:r>
              <a:rPr lang="en-US" dirty="0"/>
              <a:t>Microarray (hey they’re back!)</a:t>
            </a:r>
          </a:p>
          <a:p>
            <a:pPr lvl="1"/>
            <a:endParaRPr lang="en-US" dirty="0"/>
          </a:p>
          <a:p>
            <a:pPr lvl="1"/>
            <a:endParaRPr lang="en-US" dirty="0"/>
          </a:p>
          <a:p>
            <a:pPr lvl="1"/>
            <a:r>
              <a:rPr lang="en-US" dirty="0">
                <a:solidFill>
                  <a:srgbClr val="FF0000"/>
                </a:solidFill>
              </a:rPr>
              <a:t>FISH </a:t>
            </a:r>
            <a:r>
              <a:rPr lang="en-US" dirty="0"/>
              <a:t>(</a:t>
            </a:r>
            <a:r>
              <a:rPr lang="en-US" dirty="0" err="1"/>
              <a:t>seqFISH</a:t>
            </a:r>
            <a:r>
              <a:rPr lang="en-US" dirty="0"/>
              <a:t>+ </a:t>
            </a:r>
            <a:r>
              <a:rPr lang="en-US" dirty="0">
                <a:solidFill>
                  <a:srgbClr val="FF0000"/>
                </a:solidFill>
              </a:rPr>
              <a:t>“</a:t>
            </a:r>
            <a:r>
              <a:rPr lang="en-US" dirty="0"/>
              <a:t>which achieves super-resolution imaging and multiplexing of 10,000 genes in a single cell using sequential hybridizations and imaging with a standard confocal microscope.”)</a:t>
            </a:r>
            <a:endParaRPr lang="en-US" dirty="0">
              <a:solidFill>
                <a:srgbClr val="FF0000"/>
              </a:solidFill>
            </a:endParaRPr>
          </a:p>
          <a:p>
            <a:pPr lvl="1"/>
            <a:endParaRPr lang="en-US" dirty="0"/>
          </a:p>
          <a:p>
            <a:pPr marL="457200" lvl="1" indent="0">
              <a:buNone/>
            </a:pPr>
            <a:r>
              <a:rPr lang="en-US" sz="1900" dirty="0"/>
              <a:t>	</a:t>
            </a:r>
            <a:r>
              <a:rPr lang="en-US" sz="1900" dirty="0">
                <a:hlinkClick r:id="rId2"/>
              </a:rPr>
              <a:t>https://doi.org/10.1038/s41586-019-1049-y</a:t>
            </a:r>
            <a:endParaRPr lang="en-US" sz="1900" dirty="0"/>
          </a:p>
          <a:p>
            <a:pPr lvl="1"/>
            <a:endParaRPr lang="en-US" dirty="0"/>
          </a:p>
          <a:p>
            <a:pPr lvl="1"/>
            <a:r>
              <a:rPr lang="en-US" dirty="0"/>
              <a:t>Review</a:t>
            </a:r>
          </a:p>
        </p:txBody>
      </p:sp>
      <p:sp>
        <p:nvSpPr>
          <p:cNvPr id="6" name="Rectangle 5">
            <a:extLst>
              <a:ext uri="{FF2B5EF4-FFF2-40B4-BE49-F238E27FC236}">
                <a16:creationId xmlns:a16="http://schemas.microsoft.com/office/drawing/2014/main" id="{53AEDC15-EF05-544C-8FDA-B563B4B05DDC}"/>
              </a:ext>
            </a:extLst>
          </p:cNvPr>
          <p:cNvSpPr/>
          <p:nvPr/>
        </p:nvSpPr>
        <p:spPr>
          <a:xfrm>
            <a:off x="852722" y="5998751"/>
            <a:ext cx="5453737" cy="369332"/>
          </a:xfrm>
          <a:prstGeom prst="rect">
            <a:avLst/>
          </a:prstGeom>
        </p:spPr>
        <p:txBody>
          <a:bodyPr wrap="none">
            <a:spAutoFit/>
          </a:bodyPr>
          <a:lstStyle/>
          <a:p>
            <a:pPr lvl="2"/>
            <a:r>
              <a:rPr lang="en-US" dirty="0">
                <a:hlinkClick r:id="rId3"/>
              </a:rPr>
              <a:t>https://doi.org/10.1038/s41576-019-0129-z</a:t>
            </a:r>
            <a:endParaRPr lang="en-US" dirty="0"/>
          </a:p>
        </p:txBody>
      </p:sp>
    </p:spTree>
    <p:extLst>
      <p:ext uri="{BB962C8B-B14F-4D97-AF65-F5344CB8AC3E}">
        <p14:creationId xmlns:p14="http://schemas.microsoft.com/office/powerpoint/2010/main" val="2012616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C285-E9D9-CF4F-B98C-08B78CDBCD2A}"/>
              </a:ext>
            </a:extLst>
          </p:cNvPr>
          <p:cNvSpPr>
            <a:spLocks noGrp="1"/>
          </p:cNvSpPr>
          <p:nvPr>
            <p:ph type="title"/>
          </p:nvPr>
        </p:nvSpPr>
        <p:spPr/>
        <p:txBody>
          <a:bodyPr/>
          <a:lstStyle/>
          <a:p>
            <a:r>
              <a:rPr lang="en-US" dirty="0"/>
              <a:t>Borrowed heavily from two sources</a:t>
            </a:r>
          </a:p>
        </p:txBody>
      </p:sp>
      <p:sp>
        <p:nvSpPr>
          <p:cNvPr id="3" name="Content Placeholder 2">
            <a:extLst>
              <a:ext uri="{FF2B5EF4-FFF2-40B4-BE49-F238E27FC236}">
                <a16:creationId xmlns:a16="http://schemas.microsoft.com/office/drawing/2014/main" id="{DCAC9FA7-2E77-DF45-8C0E-4C86624C2FE9}"/>
              </a:ext>
            </a:extLst>
          </p:cNvPr>
          <p:cNvSpPr>
            <a:spLocks noGrp="1"/>
          </p:cNvSpPr>
          <p:nvPr>
            <p:ph idx="1"/>
          </p:nvPr>
        </p:nvSpPr>
        <p:spPr/>
        <p:txBody>
          <a:bodyPr/>
          <a:lstStyle/>
          <a:p>
            <a:r>
              <a:rPr lang="en-US" dirty="0" err="1"/>
              <a:t>Lior</a:t>
            </a:r>
            <a:r>
              <a:rPr lang="en-US" dirty="0"/>
              <a:t> </a:t>
            </a:r>
            <a:r>
              <a:rPr lang="en-US" dirty="0" err="1"/>
              <a:t>Pachter</a:t>
            </a:r>
            <a:r>
              <a:rPr lang="en-US" dirty="0"/>
              <a:t> </a:t>
            </a:r>
          </a:p>
          <a:p>
            <a:pPr lvl="1"/>
            <a:r>
              <a:rPr lang="en-US" dirty="0" err="1"/>
              <a:t>Kallisto</a:t>
            </a:r>
            <a:r>
              <a:rPr lang="en-US" dirty="0"/>
              <a:t>, </a:t>
            </a:r>
            <a:r>
              <a:rPr lang="en-US" dirty="0" err="1"/>
              <a:t>bustools</a:t>
            </a:r>
            <a:endParaRPr lang="en-US" dirty="0"/>
          </a:p>
          <a:p>
            <a:pPr lvl="1"/>
            <a:r>
              <a:rPr lang="en-US" dirty="0">
                <a:hlinkClick r:id="rId2"/>
              </a:rPr>
              <a:t>https://figshare.com/articles/Introduction_to_single-cell_RNA-seq_technologies/7704659</a:t>
            </a:r>
            <a:endParaRPr lang="en-US" dirty="0"/>
          </a:p>
          <a:p>
            <a:pPr marL="457200" lvl="1" indent="0">
              <a:buNone/>
            </a:pPr>
            <a:endParaRPr lang="en-US" dirty="0"/>
          </a:p>
          <a:p>
            <a:r>
              <a:rPr lang="en-US" dirty="0"/>
              <a:t>OSCA group (Aaron </a:t>
            </a:r>
            <a:r>
              <a:rPr lang="en-US" dirty="0" err="1"/>
              <a:t>Lun</a:t>
            </a:r>
            <a:r>
              <a:rPr lang="en-US" dirty="0"/>
              <a:t>, Stephanie Hicks, Robert Amezquita, Raphael Gottardo)</a:t>
            </a:r>
          </a:p>
          <a:p>
            <a:pPr lvl="1"/>
            <a:r>
              <a:rPr lang="en-US" dirty="0">
                <a:hlinkClick r:id="rId3"/>
              </a:rPr>
              <a:t>https://osca.bioconductor.org</a:t>
            </a:r>
            <a:endParaRPr lang="en-US" dirty="0"/>
          </a:p>
          <a:p>
            <a:pPr marL="457200" lvl="1" indent="0">
              <a:buNone/>
            </a:pPr>
            <a:endParaRPr lang="en-US" dirty="0"/>
          </a:p>
        </p:txBody>
      </p:sp>
    </p:spTree>
    <p:extLst>
      <p:ext uri="{BB962C8B-B14F-4D97-AF65-F5344CB8AC3E}">
        <p14:creationId xmlns:p14="http://schemas.microsoft.com/office/powerpoint/2010/main" val="1242385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EDA8A-32EF-2847-8191-1AD45D782BD7}"/>
              </a:ext>
            </a:extLst>
          </p:cNvPr>
          <p:cNvSpPr>
            <a:spLocks noGrp="1"/>
          </p:cNvSpPr>
          <p:nvPr>
            <p:ph type="title"/>
          </p:nvPr>
        </p:nvSpPr>
        <p:spPr/>
        <p:txBody>
          <a:bodyPr/>
          <a:lstStyle/>
          <a:p>
            <a:r>
              <a:rPr lang="en-US" dirty="0" err="1"/>
              <a:t>seqFISH</a:t>
            </a:r>
            <a:r>
              <a:rPr lang="en-US" dirty="0"/>
              <a:t>: Combinatorial probe/colors</a:t>
            </a:r>
          </a:p>
        </p:txBody>
      </p:sp>
      <p:pic>
        <p:nvPicPr>
          <p:cNvPr id="4" name="Picture 3">
            <a:extLst>
              <a:ext uri="{FF2B5EF4-FFF2-40B4-BE49-F238E27FC236}">
                <a16:creationId xmlns:a16="http://schemas.microsoft.com/office/drawing/2014/main" id="{B3D13184-8D25-854A-8BD9-1AE8F998D1FF}"/>
              </a:ext>
            </a:extLst>
          </p:cNvPr>
          <p:cNvPicPr>
            <a:picLocks noChangeAspect="1"/>
          </p:cNvPicPr>
          <p:nvPr/>
        </p:nvPicPr>
        <p:blipFill>
          <a:blip r:embed="rId2"/>
          <a:stretch>
            <a:fillRect/>
          </a:stretch>
        </p:blipFill>
        <p:spPr>
          <a:xfrm>
            <a:off x="749300" y="1674582"/>
            <a:ext cx="10693400" cy="4447789"/>
          </a:xfrm>
          <a:prstGeom prst="rect">
            <a:avLst/>
          </a:prstGeom>
        </p:spPr>
      </p:pic>
      <p:sp>
        <p:nvSpPr>
          <p:cNvPr id="5" name="Rectangle 4">
            <a:extLst>
              <a:ext uri="{FF2B5EF4-FFF2-40B4-BE49-F238E27FC236}">
                <a16:creationId xmlns:a16="http://schemas.microsoft.com/office/drawing/2014/main" id="{177964BE-2C22-1C4D-868E-D601E109F85F}"/>
              </a:ext>
            </a:extLst>
          </p:cNvPr>
          <p:cNvSpPr/>
          <p:nvPr/>
        </p:nvSpPr>
        <p:spPr>
          <a:xfrm>
            <a:off x="7520166" y="6008979"/>
            <a:ext cx="4544834" cy="369332"/>
          </a:xfrm>
          <a:prstGeom prst="rect">
            <a:avLst/>
          </a:prstGeom>
        </p:spPr>
        <p:txBody>
          <a:bodyPr wrap="none">
            <a:spAutoFit/>
          </a:bodyPr>
          <a:lstStyle/>
          <a:p>
            <a:r>
              <a:rPr lang="en-US" dirty="0">
                <a:hlinkClick r:id="rId3"/>
              </a:rPr>
              <a:t>https://doi.org/10.1038/s41586-019-1049-y</a:t>
            </a:r>
            <a:endParaRPr lang="en-US" dirty="0"/>
          </a:p>
        </p:txBody>
      </p:sp>
    </p:spTree>
    <p:extLst>
      <p:ext uri="{BB962C8B-B14F-4D97-AF65-F5344CB8AC3E}">
        <p14:creationId xmlns:p14="http://schemas.microsoft.com/office/powerpoint/2010/main" val="650229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7F22E-C1FD-9346-888C-3207FB159B0E}"/>
              </a:ext>
            </a:extLst>
          </p:cNvPr>
          <p:cNvSpPr>
            <a:spLocks noGrp="1"/>
          </p:cNvSpPr>
          <p:nvPr>
            <p:ph type="title"/>
          </p:nvPr>
        </p:nvSpPr>
        <p:spPr>
          <a:xfrm>
            <a:off x="1225550" y="1709738"/>
            <a:ext cx="10515600" cy="2852737"/>
          </a:xfrm>
        </p:spPr>
        <p:txBody>
          <a:bodyPr/>
          <a:lstStyle/>
          <a:p>
            <a:r>
              <a:rPr lang="en-US" dirty="0"/>
              <a:t>Tech Time Over</a:t>
            </a:r>
          </a:p>
        </p:txBody>
      </p:sp>
      <p:sp>
        <p:nvSpPr>
          <p:cNvPr id="3" name="Text Placeholder 2">
            <a:extLst>
              <a:ext uri="{FF2B5EF4-FFF2-40B4-BE49-F238E27FC236}">
                <a16:creationId xmlns:a16="http://schemas.microsoft.com/office/drawing/2014/main" id="{082D18C0-22D2-DC42-B100-BA4466F1D572}"/>
              </a:ext>
            </a:extLst>
          </p:cNvPr>
          <p:cNvSpPr>
            <a:spLocks noGrp="1"/>
          </p:cNvSpPr>
          <p:nvPr>
            <p:ph type="body" idx="1"/>
          </p:nvPr>
        </p:nvSpPr>
        <p:spPr>
          <a:xfrm>
            <a:off x="1289050" y="4748463"/>
            <a:ext cx="10515600" cy="1341187"/>
          </a:xfrm>
        </p:spPr>
        <p:txBody>
          <a:bodyPr/>
          <a:lstStyle/>
          <a:p>
            <a:r>
              <a:rPr lang="en-US" dirty="0">
                <a:solidFill>
                  <a:schemeClr val="tx1"/>
                </a:solidFill>
              </a:rPr>
              <a:t>Time for Analysis</a:t>
            </a:r>
          </a:p>
        </p:txBody>
      </p:sp>
    </p:spTree>
    <p:extLst>
      <p:ext uri="{BB962C8B-B14F-4D97-AF65-F5344CB8AC3E}">
        <p14:creationId xmlns:p14="http://schemas.microsoft.com/office/powerpoint/2010/main" val="78985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FBB93-EF40-0440-8BAF-4927BE2B08BC}"/>
              </a:ext>
            </a:extLst>
          </p:cNvPr>
          <p:cNvSpPr txBox="1">
            <a:spLocks/>
          </p:cNvSpPr>
          <p:nvPr/>
        </p:nvSpPr>
        <p:spPr>
          <a:xfrm>
            <a:off x="838200" y="365125"/>
            <a:ext cx="2044148" cy="2298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Major</a:t>
            </a:r>
          </a:p>
          <a:p>
            <a:r>
              <a:rPr lang="en-US" dirty="0"/>
              <a:t>Analytic</a:t>
            </a:r>
          </a:p>
          <a:p>
            <a:r>
              <a:rPr lang="en-US" dirty="0"/>
              <a:t>Steps</a:t>
            </a:r>
          </a:p>
        </p:txBody>
      </p:sp>
      <p:pic>
        <p:nvPicPr>
          <p:cNvPr id="4" name="Content Placeholder 4">
            <a:extLst>
              <a:ext uri="{FF2B5EF4-FFF2-40B4-BE49-F238E27FC236}">
                <a16:creationId xmlns:a16="http://schemas.microsoft.com/office/drawing/2014/main" id="{92BFFEC2-84D1-724B-8930-AB6F05222054}"/>
              </a:ext>
            </a:extLst>
          </p:cNvPr>
          <p:cNvPicPr>
            <a:picLocks noChangeAspect="1"/>
          </p:cNvPicPr>
          <p:nvPr/>
        </p:nvPicPr>
        <p:blipFill>
          <a:blip r:embed="rId2"/>
          <a:stretch>
            <a:fillRect/>
          </a:stretch>
        </p:blipFill>
        <p:spPr>
          <a:xfrm>
            <a:off x="3640180" y="70274"/>
            <a:ext cx="5159788" cy="6435188"/>
          </a:xfrm>
          <a:prstGeom prst="rect">
            <a:avLst/>
          </a:prstGeom>
        </p:spPr>
      </p:pic>
      <p:sp>
        <p:nvSpPr>
          <p:cNvPr id="6" name="TextBox 5">
            <a:extLst>
              <a:ext uri="{FF2B5EF4-FFF2-40B4-BE49-F238E27FC236}">
                <a16:creationId xmlns:a16="http://schemas.microsoft.com/office/drawing/2014/main" id="{2456EFBD-A980-EE49-8D27-CA44D2C152E6}"/>
              </a:ext>
            </a:extLst>
          </p:cNvPr>
          <p:cNvSpPr txBox="1"/>
          <p:nvPr/>
        </p:nvSpPr>
        <p:spPr>
          <a:xfrm>
            <a:off x="4626321" y="6369611"/>
            <a:ext cx="5742406" cy="369332"/>
          </a:xfrm>
          <a:prstGeom prst="rect">
            <a:avLst/>
          </a:prstGeom>
          <a:noFill/>
        </p:spPr>
        <p:txBody>
          <a:bodyPr wrap="none" rtlCol="0">
            <a:spAutoFit/>
          </a:bodyPr>
          <a:lstStyle/>
          <a:p>
            <a:r>
              <a:rPr lang="en-US" dirty="0">
                <a:hlinkClick r:id="rId3"/>
              </a:rPr>
              <a:t>https://www.embopress.org/doi/10.15252/msb.20188746</a:t>
            </a:r>
            <a:endParaRPr lang="en-US" dirty="0"/>
          </a:p>
        </p:txBody>
      </p:sp>
      <p:sp>
        <p:nvSpPr>
          <p:cNvPr id="7" name="Rectangle 6">
            <a:extLst>
              <a:ext uri="{FF2B5EF4-FFF2-40B4-BE49-F238E27FC236}">
                <a16:creationId xmlns:a16="http://schemas.microsoft.com/office/drawing/2014/main" id="{C968BA1E-F455-BD4B-ADFF-8988C03C9C74}"/>
              </a:ext>
            </a:extLst>
          </p:cNvPr>
          <p:cNvSpPr/>
          <p:nvPr/>
        </p:nvSpPr>
        <p:spPr>
          <a:xfrm>
            <a:off x="7254091" y="2339546"/>
            <a:ext cx="160011" cy="2273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00B62C8-43A8-6143-89D3-B8188FDF89BD}"/>
              </a:ext>
            </a:extLst>
          </p:cNvPr>
          <p:cNvSpPr/>
          <p:nvPr/>
        </p:nvSpPr>
        <p:spPr>
          <a:xfrm>
            <a:off x="7229228" y="4277684"/>
            <a:ext cx="1442718" cy="1406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6964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71FBB93-EF40-0440-8BAF-4927BE2B08BC}"/>
              </a:ext>
            </a:extLst>
          </p:cNvPr>
          <p:cNvSpPr txBox="1">
            <a:spLocks/>
          </p:cNvSpPr>
          <p:nvPr/>
        </p:nvSpPr>
        <p:spPr>
          <a:xfrm>
            <a:off x="838200" y="365125"/>
            <a:ext cx="2044148" cy="22985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Major</a:t>
            </a:r>
          </a:p>
          <a:p>
            <a:r>
              <a:rPr lang="en-US" dirty="0"/>
              <a:t>Analytic</a:t>
            </a:r>
          </a:p>
          <a:p>
            <a:r>
              <a:rPr lang="en-US" dirty="0"/>
              <a:t>Steps</a:t>
            </a:r>
          </a:p>
        </p:txBody>
      </p:sp>
      <p:pic>
        <p:nvPicPr>
          <p:cNvPr id="4" name="Content Placeholder 4">
            <a:extLst>
              <a:ext uri="{FF2B5EF4-FFF2-40B4-BE49-F238E27FC236}">
                <a16:creationId xmlns:a16="http://schemas.microsoft.com/office/drawing/2014/main" id="{92BFFEC2-84D1-724B-8930-AB6F05222054}"/>
              </a:ext>
            </a:extLst>
          </p:cNvPr>
          <p:cNvPicPr>
            <a:picLocks noChangeAspect="1"/>
          </p:cNvPicPr>
          <p:nvPr/>
        </p:nvPicPr>
        <p:blipFill>
          <a:blip r:embed="rId2"/>
          <a:stretch>
            <a:fillRect/>
          </a:stretch>
        </p:blipFill>
        <p:spPr>
          <a:xfrm>
            <a:off x="3640180" y="70274"/>
            <a:ext cx="5159788" cy="6435188"/>
          </a:xfrm>
          <a:prstGeom prst="rect">
            <a:avLst/>
          </a:prstGeom>
        </p:spPr>
      </p:pic>
      <p:sp>
        <p:nvSpPr>
          <p:cNvPr id="6" name="TextBox 5">
            <a:extLst>
              <a:ext uri="{FF2B5EF4-FFF2-40B4-BE49-F238E27FC236}">
                <a16:creationId xmlns:a16="http://schemas.microsoft.com/office/drawing/2014/main" id="{2456EFBD-A980-EE49-8D27-CA44D2C152E6}"/>
              </a:ext>
            </a:extLst>
          </p:cNvPr>
          <p:cNvSpPr txBox="1"/>
          <p:nvPr/>
        </p:nvSpPr>
        <p:spPr>
          <a:xfrm>
            <a:off x="4667076" y="6467626"/>
            <a:ext cx="7113166" cy="369332"/>
          </a:xfrm>
          <a:prstGeom prst="rect">
            <a:avLst/>
          </a:prstGeom>
          <a:noFill/>
        </p:spPr>
        <p:txBody>
          <a:bodyPr wrap="none" rtlCol="0">
            <a:spAutoFit/>
          </a:bodyPr>
          <a:lstStyle/>
          <a:p>
            <a:r>
              <a:rPr lang="en-US" dirty="0"/>
              <a:t>Adapted from </a:t>
            </a:r>
            <a:r>
              <a:rPr lang="en-US" dirty="0">
                <a:hlinkClick r:id="rId3"/>
              </a:rPr>
              <a:t>https://www.embopress.org/doi/10.15252/msb.20188746</a:t>
            </a:r>
            <a:endParaRPr lang="en-US" dirty="0"/>
          </a:p>
        </p:txBody>
      </p:sp>
      <p:sp>
        <p:nvSpPr>
          <p:cNvPr id="10" name="5-Point Star 9">
            <a:extLst>
              <a:ext uri="{FF2B5EF4-FFF2-40B4-BE49-F238E27FC236}">
                <a16:creationId xmlns:a16="http://schemas.microsoft.com/office/drawing/2014/main" id="{7C9696C8-B569-E448-AE53-A46A4E4C3456}"/>
              </a:ext>
            </a:extLst>
          </p:cNvPr>
          <p:cNvSpPr/>
          <p:nvPr/>
        </p:nvSpPr>
        <p:spPr>
          <a:xfrm>
            <a:off x="5301205" y="682907"/>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5-Point Star 10">
            <a:extLst>
              <a:ext uri="{FF2B5EF4-FFF2-40B4-BE49-F238E27FC236}">
                <a16:creationId xmlns:a16="http://schemas.microsoft.com/office/drawing/2014/main" id="{0F6650EF-EFDD-2842-BEC1-34C1AF1FC28A}"/>
              </a:ext>
            </a:extLst>
          </p:cNvPr>
          <p:cNvSpPr/>
          <p:nvPr/>
        </p:nvSpPr>
        <p:spPr>
          <a:xfrm>
            <a:off x="3130642" y="2663687"/>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5-Point Star 12">
            <a:extLst>
              <a:ext uri="{FF2B5EF4-FFF2-40B4-BE49-F238E27FC236}">
                <a16:creationId xmlns:a16="http://schemas.microsoft.com/office/drawing/2014/main" id="{9B84DC28-D5E7-2648-A3B4-F085CC2D57B1}"/>
              </a:ext>
            </a:extLst>
          </p:cNvPr>
          <p:cNvSpPr/>
          <p:nvPr/>
        </p:nvSpPr>
        <p:spPr>
          <a:xfrm>
            <a:off x="5442030" y="3612784"/>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5-Point Star 14">
            <a:extLst>
              <a:ext uri="{FF2B5EF4-FFF2-40B4-BE49-F238E27FC236}">
                <a16:creationId xmlns:a16="http://schemas.microsoft.com/office/drawing/2014/main" id="{18DD17DE-8E4A-F442-8C68-7530AEDC67C5}"/>
              </a:ext>
            </a:extLst>
          </p:cNvPr>
          <p:cNvSpPr/>
          <p:nvPr/>
        </p:nvSpPr>
        <p:spPr>
          <a:xfrm>
            <a:off x="537011" y="3526993"/>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2FE0376-188C-334A-810F-3948CBA5C071}"/>
              </a:ext>
            </a:extLst>
          </p:cNvPr>
          <p:cNvSpPr txBox="1"/>
          <p:nvPr/>
        </p:nvSpPr>
        <p:spPr>
          <a:xfrm>
            <a:off x="513936" y="4038418"/>
            <a:ext cx="1963046" cy="646331"/>
          </a:xfrm>
          <a:prstGeom prst="rect">
            <a:avLst/>
          </a:prstGeom>
          <a:noFill/>
        </p:spPr>
        <p:txBody>
          <a:bodyPr wrap="square" rtlCol="0">
            <a:spAutoFit/>
          </a:bodyPr>
          <a:lstStyle/>
          <a:p>
            <a:r>
              <a:rPr lang="en-US" dirty="0"/>
              <a:t>Widely accepted solution/approach</a:t>
            </a:r>
          </a:p>
        </p:txBody>
      </p:sp>
      <p:sp>
        <p:nvSpPr>
          <p:cNvPr id="18" name="5-Point Star 17">
            <a:extLst>
              <a:ext uri="{FF2B5EF4-FFF2-40B4-BE49-F238E27FC236}">
                <a16:creationId xmlns:a16="http://schemas.microsoft.com/office/drawing/2014/main" id="{D79F30B4-6910-2740-8DFC-CEED6E36BB3A}"/>
              </a:ext>
            </a:extLst>
          </p:cNvPr>
          <p:cNvSpPr/>
          <p:nvPr/>
        </p:nvSpPr>
        <p:spPr>
          <a:xfrm>
            <a:off x="511764" y="5606657"/>
            <a:ext cx="509538" cy="5095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DA5C6CD-7F0C-BA47-8DCF-EAB78A641D7F}"/>
              </a:ext>
            </a:extLst>
          </p:cNvPr>
          <p:cNvSpPr txBox="1"/>
          <p:nvPr/>
        </p:nvSpPr>
        <p:spPr>
          <a:xfrm>
            <a:off x="433256" y="6136130"/>
            <a:ext cx="1176091" cy="369332"/>
          </a:xfrm>
          <a:prstGeom prst="rect">
            <a:avLst/>
          </a:prstGeom>
          <a:noFill/>
        </p:spPr>
        <p:txBody>
          <a:bodyPr wrap="none" rtlCol="0">
            <a:spAutoFit/>
          </a:bodyPr>
          <a:lstStyle/>
          <a:p>
            <a:r>
              <a:rPr lang="en-US" dirty="0"/>
              <a:t>Wild West</a:t>
            </a:r>
          </a:p>
        </p:txBody>
      </p:sp>
      <p:sp>
        <p:nvSpPr>
          <p:cNvPr id="20" name="5-Point Star 19">
            <a:extLst>
              <a:ext uri="{FF2B5EF4-FFF2-40B4-BE49-F238E27FC236}">
                <a16:creationId xmlns:a16="http://schemas.microsoft.com/office/drawing/2014/main" id="{C97F7E71-407B-6B43-9A03-30DBB7F70881}"/>
              </a:ext>
            </a:extLst>
          </p:cNvPr>
          <p:cNvSpPr/>
          <p:nvPr/>
        </p:nvSpPr>
        <p:spPr>
          <a:xfrm>
            <a:off x="4932492" y="5332932"/>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5-Point Star 20">
            <a:extLst>
              <a:ext uri="{FF2B5EF4-FFF2-40B4-BE49-F238E27FC236}">
                <a16:creationId xmlns:a16="http://schemas.microsoft.com/office/drawing/2014/main" id="{D28DF87C-F42D-3046-98AB-2FA2F544824E}"/>
              </a:ext>
            </a:extLst>
          </p:cNvPr>
          <p:cNvSpPr/>
          <p:nvPr/>
        </p:nvSpPr>
        <p:spPr>
          <a:xfrm>
            <a:off x="6665716" y="3271490"/>
            <a:ext cx="509538" cy="5095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5-Point Star 21">
            <a:extLst>
              <a:ext uri="{FF2B5EF4-FFF2-40B4-BE49-F238E27FC236}">
                <a16:creationId xmlns:a16="http://schemas.microsoft.com/office/drawing/2014/main" id="{DF54B31D-3025-CB46-ABCC-50CD288E8941}"/>
              </a:ext>
            </a:extLst>
          </p:cNvPr>
          <p:cNvSpPr/>
          <p:nvPr/>
        </p:nvSpPr>
        <p:spPr>
          <a:xfrm>
            <a:off x="8578613" y="2909523"/>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5-Point Star 25">
            <a:extLst>
              <a:ext uri="{FF2B5EF4-FFF2-40B4-BE49-F238E27FC236}">
                <a16:creationId xmlns:a16="http://schemas.microsoft.com/office/drawing/2014/main" id="{26CABC8F-0DFE-F148-9D7C-C95AD9FA8313}"/>
              </a:ext>
            </a:extLst>
          </p:cNvPr>
          <p:cNvSpPr/>
          <p:nvPr/>
        </p:nvSpPr>
        <p:spPr>
          <a:xfrm>
            <a:off x="530137" y="4699095"/>
            <a:ext cx="509538" cy="509538"/>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F374447-696A-3A4B-A53A-106450BFD921}"/>
              </a:ext>
            </a:extLst>
          </p:cNvPr>
          <p:cNvSpPr txBox="1"/>
          <p:nvPr/>
        </p:nvSpPr>
        <p:spPr>
          <a:xfrm>
            <a:off x="458503" y="5222979"/>
            <a:ext cx="3223511" cy="369332"/>
          </a:xfrm>
          <a:prstGeom prst="rect">
            <a:avLst/>
          </a:prstGeom>
          <a:noFill/>
        </p:spPr>
        <p:txBody>
          <a:bodyPr wrap="none" rtlCol="0">
            <a:spAutoFit/>
          </a:bodyPr>
          <a:lstStyle/>
          <a:p>
            <a:r>
              <a:rPr lang="en-US" dirty="0"/>
              <a:t>Many choices, a few are popular</a:t>
            </a:r>
          </a:p>
        </p:txBody>
      </p:sp>
      <p:sp>
        <p:nvSpPr>
          <p:cNvPr id="28" name="5-Point Star 27">
            <a:extLst>
              <a:ext uri="{FF2B5EF4-FFF2-40B4-BE49-F238E27FC236}">
                <a16:creationId xmlns:a16="http://schemas.microsoft.com/office/drawing/2014/main" id="{C238CF97-0E6B-0441-BA88-CCC633921361}"/>
              </a:ext>
            </a:extLst>
          </p:cNvPr>
          <p:cNvSpPr/>
          <p:nvPr/>
        </p:nvSpPr>
        <p:spPr>
          <a:xfrm>
            <a:off x="3351997" y="3852045"/>
            <a:ext cx="509538" cy="5095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5-Point Star 28">
            <a:extLst>
              <a:ext uri="{FF2B5EF4-FFF2-40B4-BE49-F238E27FC236}">
                <a16:creationId xmlns:a16="http://schemas.microsoft.com/office/drawing/2014/main" id="{DB2A157A-1299-3943-9679-D5102A478EBE}"/>
              </a:ext>
            </a:extLst>
          </p:cNvPr>
          <p:cNvSpPr/>
          <p:nvPr/>
        </p:nvSpPr>
        <p:spPr>
          <a:xfrm>
            <a:off x="8060229" y="928898"/>
            <a:ext cx="509538" cy="509538"/>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5-Point Star 29">
            <a:extLst>
              <a:ext uri="{FF2B5EF4-FFF2-40B4-BE49-F238E27FC236}">
                <a16:creationId xmlns:a16="http://schemas.microsoft.com/office/drawing/2014/main" id="{34274F94-0571-B943-BF29-6E2CA1088681}"/>
              </a:ext>
            </a:extLst>
          </p:cNvPr>
          <p:cNvSpPr/>
          <p:nvPr/>
        </p:nvSpPr>
        <p:spPr>
          <a:xfrm>
            <a:off x="7471768" y="271762"/>
            <a:ext cx="509538" cy="509538"/>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5-Point Star 30">
            <a:extLst>
              <a:ext uri="{FF2B5EF4-FFF2-40B4-BE49-F238E27FC236}">
                <a16:creationId xmlns:a16="http://schemas.microsoft.com/office/drawing/2014/main" id="{4547699B-CA0D-C844-9501-534DC1FA6198}"/>
              </a:ext>
            </a:extLst>
          </p:cNvPr>
          <p:cNvSpPr/>
          <p:nvPr/>
        </p:nvSpPr>
        <p:spPr>
          <a:xfrm>
            <a:off x="7682061" y="1904944"/>
            <a:ext cx="509538" cy="509538"/>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5-Point Star 31">
            <a:extLst>
              <a:ext uri="{FF2B5EF4-FFF2-40B4-BE49-F238E27FC236}">
                <a16:creationId xmlns:a16="http://schemas.microsoft.com/office/drawing/2014/main" id="{F5331F55-C27C-5E4A-B0A0-0FA9D4D51B60}"/>
              </a:ext>
            </a:extLst>
          </p:cNvPr>
          <p:cNvSpPr/>
          <p:nvPr/>
        </p:nvSpPr>
        <p:spPr>
          <a:xfrm>
            <a:off x="5301205" y="2455636"/>
            <a:ext cx="509538" cy="509538"/>
          </a:xfrm>
          <a:prstGeom prst="star5">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D8E472B0-9F1F-D446-AC3A-860CA2DACA15}"/>
              </a:ext>
            </a:extLst>
          </p:cNvPr>
          <p:cNvSpPr/>
          <p:nvPr/>
        </p:nvSpPr>
        <p:spPr>
          <a:xfrm>
            <a:off x="7254091" y="2339546"/>
            <a:ext cx="160011" cy="22736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CE619AB2-2802-1449-9CA5-CE774A486D71}"/>
              </a:ext>
            </a:extLst>
          </p:cNvPr>
          <p:cNvSpPr/>
          <p:nvPr/>
        </p:nvSpPr>
        <p:spPr>
          <a:xfrm>
            <a:off x="7229228" y="4277684"/>
            <a:ext cx="1442718" cy="14064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5-Point Star 32">
            <a:extLst>
              <a:ext uri="{FF2B5EF4-FFF2-40B4-BE49-F238E27FC236}">
                <a16:creationId xmlns:a16="http://schemas.microsoft.com/office/drawing/2014/main" id="{BB5E72D0-1DAC-4145-90A6-D87417B43F43}"/>
              </a:ext>
            </a:extLst>
          </p:cNvPr>
          <p:cNvSpPr/>
          <p:nvPr/>
        </p:nvSpPr>
        <p:spPr>
          <a:xfrm>
            <a:off x="6802219" y="4820550"/>
            <a:ext cx="509538" cy="509538"/>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3043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89374-A832-CD47-A543-41018477C265}"/>
              </a:ext>
            </a:extLst>
          </p:cNvPr>
          <p:cNvSpPr>
            <a:spLocks noGrp="1"/>
          </p:cNvSpPr>
          <p:nvPr>
            <p:ph type="title"/>
          </p:nvPr>
        </p:nvSpPr>
        <p:spPr>
          <a:xfrm>
            <a:off x="838200" y="156579"/>
            <a:ext cx="10870096" cy="1325563"/>
          </a:xfrm>
        </p:spPr>
        <p:txBody>
          <a:bodyPr/>
          <a:lstStyle/>
          <a:p>
            <a:r>
              <a:rPr lang="en-US" dirty="0"/>
              <a:t>Sidebar1: Resource for </a:t>
            </a:r>
            <a:r>
              <a:rPr lang="en-US" dirty="0" err="1"/>
              <a:t>sc</a:t>
            </a:r>
            <a:r>
              <a:rPr lang="en-US" dirty="0"/>
              <a:t>(mostly RNA) analysis</a:t>
            </a:r>
          </a:p>
        </p:txBody>
      </p:sp>
      <p:sp>
        <p:nvSpPr>
          <p:cNvPr id="3" name="Content Placeholder 2">
            <a:extLst>
              <a:ext uri="{FF2B5EF4-FFF2-40B4-BE49-F238E27FC236}">
                <a16:creationId xmlns:a16="http://schemas.microsoft.com/office/drawing/2014/main" id="{0B8CB871-ECAD-664A-81C5-C78ACF5EE460}"/>
              </a:ext>
            </a:extLst>
          </p:cNvPr>
          <p:cNvSpPr>
            <a:spLocks noGrp="1"/>
          </p:cNvSpPr>
          <p:nvPr>
            <p:ph idx="1"/>
          </p:nvPr>
        </p:nvSpPr>
        <p:spPr/>
        <p:txBody>
          <a:bodyPr/>
          <a:lstStyle/>
          <a:p>
            <a:r>
              <a:rPr lang="en-US" dirty="0">
                <a:hlinkClick r:id="rId2"/>
              </a:rPr>
              <a:t>https://osca.bioconductor.org</a:t>
            </a:r>
            <a:endParaRPr lang="en-US" dirty="0"/>
          </a:p>
          <a:p>
            <a:r>
              <a:rPr lang="en-US" dirty="0"/>
              <a:t>R based</a:t>
            </a:r>
          </a:p>
          <a:p>
            <a:r>
              <a:rPr lang="en-US" dirty="0"/>
              <a:t>A living resource</a:t>
            </a:r>
          </a:p>
        </p:txBody>
      </p:sp>
      <p:pic>
        <p:nvPicPr>
          <p:cNvPr id="4" name="Picture 3">
            <a:extLst>
              <a:ext uri="{FF2B5EF4-FFF2-40B4-BE49-F238E27FC236}">
                <a16:creationId xmlns:a16="http://schemas.microsoft.com/office/drawing/2014/main" id="{A8FC8C36-E259-784D-9ED8-2FCE1891EB24}"/>
              </a:ext>
            </a:extLst>
          </p:cNvPr>
          <p:cNvPicPr>
            <a:picLocks noChangeAspect="1"/>
          </p:cNvPicPr>
          <p:nvPr/>
        </p:nvPicPr>
        <p:blipFill>
          <a:blip r:embed="rId3"/>
          <a:stretch>
            <a:fillRect/>
          </a:stretch>
        </p:blipFill>
        <p:spPr>
          <a:xfrm>
            <a:off x="4929810" y="2421751"/>
            <a:ext cx="5697882" cy="3331350"/>
          </a:xfrm>
          <a:prstGeom prst="rect">
            <a:avLst/>
          </a:prstGeom>
        </p:spPr>
      </p:pic>
      <p:pic>
        <p:nvPicPr>
          <p:cNvPr id="6" name="Picture 5">
            <a:extLst>
              <a:ext uri="{FF2B5EF4-FFF2-40B4-BE49-F238E27FC236}">
                <a16:creationId xmlns:a16="http://schemas.microsoft.com/office/drawing/2014/main" id="{4523ADFF-45B9-204B-B338-1C0DFF8FF8A0}"/>
              </a:ext>
            </a:extLst>
          </p:cNvPr>
          <p:cNvPicPr>
            <a:picLocks noChangeAspect="1"/>
          </p:cNvPicPr>
          <p:nvPr/>
        </p:nvPicPr>
        <p:blipFill>
          <a:blip r:embed="rId4"/>
          <a:stretch>
            <a:fillRect/>
          </a:stretch>
        </p:blipFill>
        <p:spPr>
          <a:xfrm>
            <a:off x="2928930" y="4108414"/>
            <a:ext cx="3467100" cy="3244850"/>
          </a:xfrm>
          <a:prstGeom prst="rect">
            <a:avLst/>
          </a:prstGeom>
        </p:spPr>
      </p:pic>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D2A0F1E8-F56B-B546-A254-331807B60CED}"/>
                  </a:ext>
                </a:extLst>
              </p14:cNvPr>
              <p14:cNvContentPartPr/>
              <p14:nvPr/>
            </p14:nvContentPartPr>
            <p14:xfrm>
              <a:off x="3639631" y="3164087"/>
              <a:ext cx="480600" cy="983520"/>
            </p14:xfrm>
          </p:contentPart>
        </mc:Choice>
        <mc:Fallback xmlns="">
          <p:pic>
            <p:nvPicPr>
              <p:cNvPr id="12" name="Ink 11">
                <a:extLst>
                  <a:ext uri="{FF2B5EF4-FFF2-40B4-BE49-F238E27FC236}">
                    <a16:creationId xmlns:a16="http://schemas.microsoft.com/office/drawing/2014/main" id="{D2A0F1E8-F56B-B546-A254-331807B60CED}"/>
                  </a:ext>
                </a:extLst>
              </p:cNvPr>
              <p:cNvPicPr/>
              <p:nvPr/>
            </p:nvPicPr>
            <p:blipFill>
              <a:blip r:embed="rId6"/>
              <a:stretch>
                <a:fillRect/>
              </a:stretch>
            </p:blipFill>
            <p:spPr>
              <a:xfrm>
                <a:off x="3630991" y="3155087"/>
                <a:ext cx="498240" cy="100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E8E6392D-853F-374F-8847-18FC99167A5B}"/>
                  </a:ext>
                </a:extLst>
              </p14:cNvPr>
              <p14:cNvContentPartPr/>
              <p14:nvPr/>
            </p14:nvContentPartPr>
            <p14:xfrm>
              <a:off x="3784711" y="3110807"/>
              <a:ext cx="1267560" cy="479160"/>
            </p14:xfrm>
          </p:contentPart>
        </mc:Choice>
        <mc:Fallback xmlns="">
          <p:pic>
            <p:nvPicPr>
              <p:cNvPr id="13" name="Ink 12">
                <a:extLst>
                  <a:ext uri="{FF2B5EF4-FFF2-40B4-BE49-F238E27FC236}">
                    <a16:creationId xmlns:a16="http://schemas.microsoft.com/office/drawing/2014/main" id="{E8E6392D-853F-374F-8847-18FC99167A5B}"/>
                  </a:ext>
                </a:extLst>
              </p:cNvPr>
              <p:cNvPicPr/>
              <p:nvPr/>
            </p:nvPicPr>
            <p:blipFill>
              <a:blip r:embed="rId8"/>
              <a:stretch>
                <a:fillRect/>
              </a:stretch>
            </p:blipFill>
            <p:spPr>
              <a:xfrm>
                <a:off x="3775711" y="3102167"/>
                <a:ext cx="1285200" cy="496800"/>
              </a:xfrm>
              <a:prstGeom prst="rect">
                <a:avLst/>
              </a:prstGeom>
            </p:spPr>
          </p:pic>
        </mc:Fallback>
      </mc:AlternateContent>
    </p:spTree>
    <p:extLst>
      <p:ext uri="{BB962C8B-B14F-4D97-AF65-F5344CB8AC3E}">
        <p14:creationId xmlns:p14="http://schemas.microsoft.com/office/powerpoint/2010/main" val="35427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E178-BA15-1A4F-97CE-F3207F690A37}"/>
              </a:ext>
            </a:extLst>
          </p:cNvPr>
          <p:cNvSpPr>
            <a:spLocks noGrp="1"/>
          </p:cNvSpPr>
          <p:nvPr>
            <p:ph type="title"/>
          </p:nvPr>
        </p:nvSpPr>
        <p:spPr/>
        <p:txBody>
          <a:bodyPr/>
          <a:lstStyle/>
          <a:p>
            <a:r>
              <a:rPr lang="en-US" dirty="0"/>
              <a:t>Sidebar2: kb tools</a:t>
            </a:r>
          </a:p>
        </p:txBody>
      </p:sp>
      <p:sp>
        <p:nvSpPr>
          <p:cNvPr id="3" name="Content Placeholder 2">
            <a:extLst>
              <a:ext uri="{FF2B5EF4-FFF2-40B4-BE49-F238E27FC236}">
                <a16:creationId xmlns:a16="http://schemas.microsoft.com/office/drawing/2014/main" id="{76AED193-CD30-914C-9FA7-E837DDA2B573}"/>
              </a:ext>
            </a:extLst>
          </p:cNvPr>
          <p:cNvSpPr>
            <a:spLocks noGrp="1"/>
          </p:cNvSpPr>
          <p:nvPr>
            <p:ph idx="1"/>
          </p:nvPr>
        </p:nvSpPr>
        <p:spPr>
          <a:xfrm>
            <a:off x="838199" y="1825625"/>
            <a:ext cx="4679731" cy="4173126"/>
          </a:xfrm>
        </p:spPr>
        <p:txBody>
          <a:bodyPr/>
          <a:lstStyle/>
          <a:p>
            <a:r>
              <a:rPr lang="en-US" dirty="0">
                <a:hlinkClick r:id="rId2"/>
              </a:rPr>
              <a:t>https://www.kallistobus.tools/tutorials</a:t>
            </a:r>
            <a:endParaRPr lang="en-US" dirty="0"/>
          </a:p>
          <a:p>
            <a:endParaRPr lang="en-US" dirty="0"/>
          </a:p>
          <a:p>
            <a:endParaRPr lang="en-US" dirty="0"/>
          </a:p>
        </p:txBody>
      </p:sp>
      <p:pic>
        <p:nvPicPr>
          <p:cNvPr id="4" name="Picture 3">
            <a:extLst>
              <a:ext uri="{FF2B5EF4-FFF2-40B4-BE49-F238E27FC236}">
                <a16:creationId xmlns:a16="http://schemas.microsoft.com/office/drawing/2014/main" id="{CEB08360-35A5-E348-95B9-66D5D00FC799}"/>
              </a:ext>
            </a:extLst>
          </p:cNvPr>
          <p:cNvPicPr>
            <a:picLocks noChangeAspect="1"/>
          </p:cNvPicPr>
          <p:nvPr/>
        </p:nvPicPr>
        <p:blipFill>
          <a:blip r:embed="rId3"/>
          <a:stretch>
            <a:fillRect/>
          </a:stretch>
        </p:blipFill>
        <p:spPr>
          <a:xfrm>
            <a:off x="3107289" y="2552305"/>
            <a:ext cx="5977421" cy="3325651"/>
          </a:xfrm>
          <a:prstGeom prst="rect">
            <a:avLst/>
          </a:prstGeom>
        </p:spPr>
      </p:pic>
    </p:spTree>
    <p:extLst>
      <p:ext uri="{BB962C8B-B14F-4D97-AF65-F5344CB8AC3E}">
        <p14:creationId xmlns:p14="http://schemas.microsoft.com/office/powerpoint/2010/main" val="36371262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E178-BA15-1A4F-97CE-F3207F690A37}"/>
              </a:ext>
            </a:extLst>
          </p:cNvPr>
          <p:cNvSpPr>
            <a:spLocks noGrp="1"/>
          </p:cNvSpPr>
          <p:nvPr>
            <p:ph type="title"/>
          </p:nvPr>
        </p:nvSpPr>
        <p:spPr/>
        <p:txBody>
          <a:bodyPr/>
          <a:lstStyle/>
          <a:p>
            <a:r>
              <a:rPr lang="en-US" dirty="0"/>
              <a:t>Sidebar2: kb tools</a:t>
            </a:r>
          </a:p>
        </p:txBody>
      </p:sp>
      <p:sp>
        <p:nvSpPr>
          <p:cNvPr id="3" name="Content Placeholder 2">
            <a:extLst>
              <a:ext uri="{FF2B5EF4-FFF2-40B4-BE49-F238E27FC236}">
                <a16:creationId xmlns:a16="http://schemas.microsoft.com/office/drawing/2014/main" id="{76AED193-CD30-914C-9FA7-E837DDA2B573}"/>
              </a:ext>
            </a:extLst>
          </p:cNvPr>
          <p:cNvSpPr>
            <a:spLocks noGrp="1"/>
          </p:cNvSpPr>
          <p:nvPr>
            <p:ph idx="1"/>
          </p:nvPr>
        </p:nvSpPr>
        <p:spPr>
          <a:xfrm>
            <a:off x="838199" y="1825625"/>
            <a:ext cx="4679731" cy="4173126"/>
          </a:xfrm>
        </p:spPr>
        <p:txBody>
          <a:bodyPr/>
          <a:lstStyle/>
          <a:p>
            <a:r>
              <a:rPr lang="en-US" dirty="0">
                <a:hlinkClick r:id="rId2"/>
              </a:rPr>
              <a:t>https://www.kallistobus.tools/tutorials</a:t>
            </a:r>
            <a:endParaRPr lang="en-US" dirty="0"/>
          </a:p>
          <a:p>
            <a:endParaRPr lang="en-US" dirty="0"/>
          </a:p>
          <a:p>
            <a:r>
              <a:rPr lang="en-US" dirty="0"/>
              <a:t>R </a:t>
            </a:r>
            <a:r>
              <a:rPr lang="en-US" i="1" dirty="0"/>
              <a:t>and</a:t>
            </a:r>
            <a:r>
              <a:rPr lang="en-US" dirty="0"/>
              <a:t> python</a:t>
            </a:r>
          </a:p>
          <a:p>
            <a:pPr lvl="1"/>
            <a:r>
              <a:rPr lang="en-US" dirty="0"/>
              <a:t>Dynamic tutorials hosted on interactive notebook platform</a:t>
            </a:r>
          </a:p>
          <a:p>
            <a:pPr lvl="1"/>
            <a:r>
              <a:rPr lang="en-US" dirty="0"/>
              <a:t>MUCH effort to make them equivalent</a:t>
            </a:r>
          </a:p>
          <a:p>
            <a:endParaRPr lang="en-US" dirty="0"/>
          </a:p>
        </p:txBody>
      </p:sp>
      <p:pic>
        <p:nvPicPr>
          <p:cNvPr id="5" name="Picture 4">
            <a:extLst>
              <a:ext uri="{FF2B5EF4-FFF2-40B4-BE49-F238E27FC236}">
                <a16:creationId xmlns:a16="http://schemas.microsoft.com/office/drawing/2014/main" id="{FF80D84A-2829-1E49-A2B6-44205E987DB3}"/>
              </a:ext>
            </a:extLst>
          </p:cNvPr>
          <p:cNvPicPr>
            <a:picLocks noChangeAspect="1"/>
          </p:cNvPicPr>
          <p:nvPr/>
        </p:nvPicPr>
        <p:blipFill>
          <a:blip r:embed="rId3"/>
          <a:stretch>
            <a:fillRect/>
          </a:stretch>
        </p:blipFill>
        <p:spPr>
          <a:xfrm>
            <a:off x="6096000" y="1653361"/>
            <a:ext cx="3949700" cy="4345390"/>
          </a:xfrm>
          <a:prstGeom prst="rect">
            <a:avLst/>
          </a:prstGeom>
        </p:spPr>
      </p:pic>
    </p:spTree>
    <p:extLst>
      <p:ext uri="{BB962C8B-B14F-4D97-AF65-F5344CB8AC3E}">
        <p14:creationId xmlns:p14="http://schemas.microsoft.com/office/powerpoint/2010/main" val="859145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F1EC7-B36D-3745-881E-188A3687C535}"/>
              </a:ext>
            </a:extLst>
          </p:cNvPr>
          <p:cNvSpPr>
            <a:spLocks noGrp="1"/>
          </p:cNvSpPr>
          <p:nvPr>
            <p:ph type="title"/>
          </p:nvPr>
        </p:nvSpPr>
        <p:spPr/>
        <p:txBody>
          <a:bodyPr/>
          <a:lstStyle/>
          <a:p>
            <a:r>
              <a:rPr lang="en-US" dirty="0"/>
              <a:t>Counting (turning </a:t>
            </a:r>
            <a:r>
              <a:rPr lang="en-US" dirty="0" err="1"/>
              <a:t>fastq</a:t>
            </a:r>
            <a:r>
              <a:rPr lang="en-US" dirty="0"/>
              <a:t> into gene counts)</a:t>
            </a:r>
          </a:p>
        </p:txBody>
      </p:sp>
      <p:sp>
        <p:nvSpPr>
          <p:cNvPr id="3" name="Content Placeholder 2">
            <a:extLst>
              <a:ext uri="{FF2B5EF4-FFF2-40B4-BE49-F238E27FC236}">
                <a16:creationId xmlns:a16="http://schemas.microsoft.com/office/drawing/2014/main" id="{5192BDD1-2E65-E04E-BF61-CA5CAA9F68AC}"/>
              </a:ext>
            </a:extLst>
          </p:cNvPr>
          <p:cNvSpPr>
            <a:spLocks noGrp="1"/>
          </p:cNvSpPr>
          <p:nvPr>
            <p:ph idx="1"/>
          </p:nvPr>
        </p:nvSpPr>
        <p:spPr/>
        <p:txBody>
          <a:bodyPr>
            <a:normAutofit/>
          </a:bodyPr>
          <a:lstStyle/>
          <a:p>
            <a:pPr lvl="1"/>
            <a:r>
              <a:rPr lang="en-US" dirty="0" err="1"/>
              <a:t>Kallisto</a:t>
            </a:r>
            <a:r>
              <a:rPr lang="en-US" dirty="0"/>
              <a:t> (</a:t>
            </a:r>
            <a:r>
              <a:rPr lang="en-US" dirty="0" err="1"/>
              <a:t>bustools</a:t>
            </a:r>
            <a:r>
              <a:rPr lang="en-US" dirty="0"/>
              <a:t>)</a:t>
            </a:r>
          </a:p>
          <a:p>
            <a:pPr lvl="2"/>
            <a:r>
              <a:rPr lang="en-US" dirty="0"/>
              <a:t>pseudoalignment</a:t>
            </a:r>
          </a:p>
          <a:p>
            <a:pPr lvl="2"/>
            <a:r>
              <a:rPr lang="en-US" dirty="0"/>
              <a:t>(</a:t>
            </a:r>
            <a:r>
              <a:rPr lang="en-US" dirty="0" err="1"/>
              <a:t>Alevin</a:t>
            </a:r>
            <a:r>
              <a:rPr lang="en-US" dirty="0"/>
              <a:t> another option)</a:t>
            </a:r>
          </a:p>
          <a:p>
            <a:pPr lvl="1"/>
            <a:r>
              <a:rPr lang="en-US" dirty="0"/>
              <a:t>STAR</a:t>
            </a:r>
          </a:p>
          <a:p>
            <a:pPr lvl="2"/>
            <a:r>
              <a:rPr lang="en-US" dirty="0"/>
              <a:t>Alignment + counting</a:t>
            </a:r>
          </a:p>
          <a:p>
            <a:pPr lvl="1"/>
            <a:endParaRPr lang="en-US" dirty="0"/>
          </a:p>
          <a:p>
            <a:pPr marL="457200" lvl="1" indent="0">
              <a:buNone/>
            </a:pPr>
            <a:r>
              <a:rPr lang="en-US" dirty="0"/>
              <a:t>“STAR shows similar or better cell-type annotation results, by detecting a larger subset of known gene markers. However, the gain of accuracy and gene abundance of STAR alignment comes with the price of significantly slower computation time (4 folds) and more memory (7.7 folds), compared to </a:t>
            </a:r>
            <a:r>
              <a:rPr lang="en-US" dirty="0" err="1"/>
              <a:t>Kallisto</a:t>
            </a:r>
            <a:r>
              <a:rPr lang="en-US" dirty="0"/>
              <a:t>.”</a:t>
            </a:r>
          </a:p>
          <a:p>
            <a:pPr lvl="1"/>
            <a:endParaRPr lang="en-US" dirty="0"/>
          </a:p>
        </p:txBody>
      </p:sp>
      <p:sp>
        <p:nvSpPr>
          <p:cNvPr id="4" name="Rectangle 3">
            <a:extLst>
              <a:ext uri="{FF2B5EF4-FFF2-40B4-BE49-F238E27FC236}">
                <a16:creationId xmlns:a16="http://schemas.microsoft.com/office/drawing/2014/main" id="{E7F95EB5-FD5C-E746-A105-EBAB987C248E}"/>
              </a:ext>
            </a:extLst>
          </p:cNvPr>
          <p:cNvSpPr/>
          <p:nvPr/>
        </p:nvSpPr>
        <p:spPr>
          <a:xfrm>
            <a:off x="5651981" y="6381990"/>
            <a:ext cx="3909532" cy="369332"/>
          </a:xfrm>
          <a:prstGeom prst="rect">
            <a:avLst/>
          </a:prstGeom>
        </p:spPr>
        <p:txBody>
          <a:bodyPr wrap="none">
            <a:spAutoFit/>
          </a:bodyPr>
          <a:lstStyle/>
          <a:p>
            <a:r>
              <a:rPr lang="en-US" i="1" dirty="0">
                <a:solidFill>
                  <a:srgbClr val="666666"/>
                </a:solidFill>
                <a:latin typeface="Open Sans"/>
                <a:hlinkClick r:id="rId2"/>
              </a:rPr>
              <a:t>https://doi.org/10.1534/g3.120.401160</a:t>
            </a:r>
            <a:endParaRPr lang="en-US" i="1" dirty="0">
              <a:solidFill>
                <a:srgbClr val="666666"/>
              </a:solidFill>
              <a:latin typeface="Open Sans"/>
            </a:endParaRPr>
          </a:p>
        </p:txBody>
      </p:sp>
    </p:spTree>
    <p:extLst>
      <p:ext uri="{BB962C8B-B14F-4D97-AF65-F5344CB8AC3E}">
        <p14:creationId xmlns:p14="http://schemas.microsoft.com/office/powerpoint/2010/main" val="414416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3BB30-4158-8346-ABA9-E872F765D9F1}"/>
              </a:ext>
            </a:extLst>
          </p:cNvPr>
          <p:cNvSpPr>
            <a:spLocks noGrp="1"/>
          </p:cNvSpPr>
          <p:nvPr>
            <p:ph type="title"/>
          </p:nvPr>
        </p:nvSpPr>
        <p:spPr/>
        <p:txBody>
          <a:bodyPr/>
          <a:lstStyle/>
          <a:p>
            <a:r>
              <a:rPr lang="en-US" dirty="0"/>
              <a:t>Quality Control</a:t>
            </a:r>
          </a:p>
        </p:txBody>
      </p:sp>
      <p:sp>
        <p:nvSpPr>
          <p:cNvPr id="3" name="Content Placeholder 2">
            <a:extLst>
              <a:ext uri="{FF2B5EF4-FFF2-40B4-BE49-F238E27FC236}">
                <a16:creationId xmlns:a16="http://schemas.microsoft.com/office/drawing/2014/main" id="{25D3A2B7-C70B-3744-9484-F0740F033129}"/>
              </a:ext>
            </a:extLst>
          </p:cNvPr>
          <p:cNvSpPr>
            <a:spLocks noGrp="1"/>
          </p:cNvSpPr>
          <p:nvPr>
            <p:ph idx="1"/>
          </p:nvPr>
        </p:nvSpPr>
        <p:spPr/>
        <p:txBody>
          <a:bodyPr/>
          <a:lstStyle/>
          <a:p>
            <a:r>
              <a:rPr lang="en-US" dirty="0"/>
              <a:t>Overarching goal is to remove “low quality” cells</a:t>
            </a:r>
          </a:p>
          <a:p>
            <a:pPr lvl="1"/>
            <a:r>
              <a:rPr lang="en-US" dirty="0"/>
              <a:t>Either poor library prep or cell health </a:t>
            </a:r>
          </a:p>
          <a:p>
            <a:r>
              <a:rPr lang="en-US" dirty="0"/>
              <a:t>Generally agreed to do the following:</a:t>
            </a:r>
          </a:p>
          <a:p>
            <a:pPr lvl="1"/>
            <a:r>
              <a:rPr lang="en-US" dirty="0"/>
              <a:t>Remove cells with TOO MANY* or TOO FEW counts </a:t>
            </a:r>
          </a:p>
          <a:p>
            <a:pPr lvl="1"/>
            <a:r>
              <a:rPr lang="en-US" dirty="0"/>
              <a:t>Remove cells with TOO FEW detected genes</a:t>
            </a:r>
          </a:p>
          <a:p>
            <a:pPr lvl="1"/>
            <a:r>
              <a:rPr lang="en-US" dirty="0"/>
              <a:t>If spike-ins are used, remove cells with HIGH FRACTION spike-in</a:t>
            </a:r>
          </a:p>
          <a:p>
            <a:pPr lvl="2"/>
            <a:r>
              <a:rPr lang="en-US" dirty="0"/>
              <a:t>Mitochondrial can be used if no spike-ins available</a:t>
            </a:r>
          </a:p>
          <a:p>
            <a:pPr lvl="1"/>
            <a:endParaRPr lang="en-US" dirty="0"/>
          </a:p>
        </p:txBody>
      </p:sp>
      <p:sp>
        <p:nvSpPr>
          <p:cNvPr id="4" name="TextBox 3">
            <a:extLst>
              <a:ext uri="{FF2B5EF4-FFF2-40B4-BE49-F238E27FC236}">
                <a16:creationId xmlns:a16="http://schemas.microsoft.com/office/drawing/2014/main" id="{538D43E6-530E-F54B-8C94-6BCF3FDDB65C}"/>
              </a:ext>
            </a:extLst>
          </p:cNvPr>
          <p:cNvSpPr txBox="1"/>
          <p:nvPr/>
        </p:nvSpPr>
        <p:spPr>
          <a:xfrm>
            <a:off x="838200" y="5219700"/>
            <a:ext cx="5434501" cy="461665"/>
          </a:xfrm>
          <a:prstGeom prst="rect">
            <a:avLst/>
          </a:prstGeom>
          <a:noFill/>
        </p:spPr>
        <p:txBody>
          <a:bodyPr wrap="none" rtlCol="0">
            <a:spAutoFit/>
          </a:bodyPr>
          <a:lstStyle/>
          <a:p>
            <a:r>
              <a:rPr lang="en-US" sz="2400" dirty="0"/>
              <a:t>* Not applicable to well-based technology</a:t>
            </a:r>
          </a:p>
        </p:txBody>
      </p:sp>
    </p:spTree>
    <p:extLst>
      <p:ext uri="{BB962C8B-B14F-4D97-AF65-F5344CB8AC3E}">
        <p14:creationId xmlns:p14="http://schemas.microsoft.com/office/powerpoint/2010/main" val="2944069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35188-FCA4-D646-9888-6D37CF5EA31D}"/>
              </a:ext>
            </a:extLst>
          </p:cNvPr>
          <p:cNvSpPr>
            <a:spLocks noGrp="1"/>
          </p:cNvSpPr>
          <p:nvPr>
            <p:ph type="title"/>
          </p:nvPr>
        </p:nvSpPr>
        <p:spPr/>
        <p:txBody>
          <a:bodyPr/>
          <a:lstStyle/>
          <a:p>
            <a:r>
              <a:rPr lang="en-US" dirty="0"/>
              <a:t>QC Doublet ID</a:t>
            </a:r>
          </a:p>
        </p:txBody>
      </p:sp>
      <p:sp>
        <p:nvSpPr>
          <p:cNvPr id="3" name="Content Placeholder 2">
            <a:extLst>
              <a:ext uri="{FF2B5EF4-FFF2-40B4-BE49-F238E27FC236}">
                <a16:creationId xmlns:a16="http://schemas.microsoft.com/office/drawing/2014/main" id="{1C56913A-C35A-3A41-9577-801B8E199F59}"/>
              </a:ext>
            </a:extLst>
          </p:cNvPr>
          <p:cNvSpPr>
            <a:spLocks noGrp="1"/>
          </p:cNvSpPr>
          <p:nvPr>
            <p:ph idx="1"/>
          </p:nvPr>
        </p:nvSpPr>
        <p:spPr/>
        <p:txBody>
          <a:bodyPr/>
          <a:lstStyle/>
          <a:p>
            <a:r>
              <a:rPr lang="en-US" dirty="0"/>
              <a:t>Some percentage (~1%?) of droplet-based methods (e.g. 10x, Drop-Seq) will get &gt;=2 cells in a droplet</a:t>
            </a:r>
          </a:p>
          <a:p>
            <a:r>
              <a:rPr lang="en-US" dirty="0"/>
              <a:t>Huge # of tools and many approaches:</a:t>
            </a:r>
          </a:p>
          <a:p>
            <a:pPr lvl="1"/>
            <a:r>
              <a:rPr lang="en-US" dirty="0"/>
              <a:t>SNP variation </a:t>
            </a:r>
          </a:p>
          <a:p>
            <a:pPr lvl="1"/>
            <a:r>
              <a:rPr lang="en-US" dirty="0"/>
              <a:t>Clustering-based</a:t>
            </a:r>
          </a:p>
          <a:p>
            <a:pPr lvl="1"/>
            <a:r>
              <a:rPr lang="en-US" dirty="0"/>
              <a:t>Make synthetic doublets and remove cells which are ”similar”</a:t>
            </a:r>
          </a:p>
          <a:p>
            <a:r>
              <a:rPr lang="en-US" dirty="0">
                <a:solidFill>
                  <a:srgbClr val="FF0000"/>
                </a:solidFill>
              </a:rPr>
              <a:t>Or just ignore and say “YOLO”</a:t>
            </a:r>
          </a:p>
        </p:txBody>
      </p:sp>
    </p:spTree>
    <p:extLst>
      <p:ext uri="{BB962C8B-B14F-4D97-AF65-F5344CB8AC3E}">
        <p14:creationId xmlns:p14="http://schemas.microsoft.com/office/powerpoint/2010/main" val="38643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6579-E213-F34E-9962-25DB1FDED860}"/>
              </a:ext>
            </a:extLst>
          </p:cNvPr>
          <p:cNvSpPr>
            <a:spLocks noGrp="1"/>
          </p:cNvSpPr>
          <p:nvPr>
            <p:ph type="title"/>
          </p:nvPr>
        </p:nvSpPr>
        <p:spPr/>
        <p:txBody>
          <a:bodyPr/>
          <a:lstStyle/>
          <a:p>
            <a:r>
              <a:rPr lang="en-US" dirty="0"/>
              <a:t>What is single cell (</a:t>
            </a:r>
            <a:r>
              <a:rPr lang="en-US" dirty="0" err="1"/>
              <a:t>sc</a:t>
            </a:r>
            <a:r>
              <a:rPr lang="en-US" dirty="0"/>
              <a:t>)?</a:t>
            </a:r>
          </a:p>
        </p:txBody>
      </p:sp>
      <p:sp>
        <p:nvSpPr>
          <p:cNvPr id="3" name="Content Placeholder 2">
            <a:extLst>
              <a:ext uri="{FF2B5EF4-FFF2-40B4-BE49-F238E27FC236}">
                <a16:creationId xmlns:a16="http://schemas.microsoft.com/office/drawing/2014/main" id="{55C25C2A-CDA9-8F41-881A-BBE972E97151}"/>
              </a:ext>
            </a:extLst>
          </p:cNvPr>
          <p:cNvSpPr>
            <a:spLocks noGrp="1"/>
          </p:cNvSpPr>
          <p:nvPr>
            <p:ph idx="1"/>
          </p:nvPr>
        </p:nvSpPr>
        <p:spPr/>
        <p:txBody>
          <a:bodyPr/>
          <a:lstStyle/>
          <a:p>
            <a:pPr>
              <a:buFontTx/>
              <a:buChar char="-"/>
            </a:pPr>
            <a:r>
              <a:rPr lang="en-US" dirty="0"/>
              <a:t>Quantitation of [ ] in </a:t>
            </a:r>
            <a:r>
              <a:rPr lang="en-US" i="1" dirty="0"/>
              <a:t>and</a:t>
            </a:r>
            <a:r>
              <a:rPr lang="en-US" dirty="0"/>
              <a:t> across </a:t>
            </a:r>
            <a:r>
              <a:rPr lang="en-US" i="1" dirty="0"/>
              <a:t>single</a:t>
            </a:r>
            <a:r>
              <a:rPr lang="en-US" dirty="0"/>
              <a:t> cells</a:t>
            </a:r>
          </a:p>
          <a:p>
            <a:pPr>
              <a:buFontTx/>
              <a:buChar char="-"/>
            </a:pPr>
            <a:endParaRPr lang="en-US" dirty="0"/>
          </a:p>
          <a:p>
            <a:pPr>
              <a:buFontTx/>
              <a:buChar char="-"/>
            </a:pPr>
            <a:r>
              <a:rPr lang="en-US" dirty="0"/>
              <a:t>Isn’t that microscopy?</a:t>
            </a:r>
          </a:p>
          <a:p>
            <a:pPr>
              <a:buFontTx/>
              <a:buChar char="-"/>
            </a:pPr>
            <a:endParaRPr lang="en-US" dirty="0"/>
          </a:p>
        </p:txBody>
      </p:sp>
      <p:pic>
        <p:nvPicPr>
          <p:cNvPr id="4" name="Picture 3">
            <a:extLst>
              <a:ext uri="{FF2B5EF4-FFF2-40B4-BE49-F238E27FC236}">
                <a16:creationId xmlns:a16="http://schemas.microsoft.com/office/drawing/2014/main" id="{29D711F7-39DC-6B49-BB67-419B138BF9C6}"/>
              </a:ext>
            </a:extLst>
          </p:cNvPr>
          <p:cNvPicPr>
            <a:picLocks noChangeAspect="1"/>
          </p:cNvPicPr>
          <p:nvPr/>
        </p:nvPicPr>
        <p:blipFill>
          <a:blip r:embed="rId2"/>
          <a:stretch>
            <a:fillRect/>
          </a:stretch>
        </p:blipFill>
        <p:spPr>
          <a:xfrm>
            <a:off x="4324909" y="2519586"/>
            <a:ext cx="5002382" cy="3479165"/>
          </a:xfrm>
          <a:prstGeom prst="rect">
            <a:avLst/>
          </a:prstGeom>
        </p:spPr>
      </p:pic>
      <p:sp>
        <p:nvSpPr>
          <p:cNvPr id="6" name="Rectangle 5">
            <a:extLst>
              <a:ext uri="{FF2B5EF4-FFF2-40B4-BE49-F238E27FC236}">
                <a16:creationId xmlns:a16="http://schemas.microsoft.com/office/drawing/2014/main" id="{34DC977A-B4F8-C14D-B0D8-3A0744BE07E1}"/>
              </a:ext>
            </a:extLst>
          </p:cNvPr>
          <p:cNvSpPr/>
          <p:nvPr/>
        </p:nvSpPr>
        <p:spPr>
          <a:xfrm>
            <a:off x="8376597" y="6083300"/>
            <a:ext cx="3815403" cy="369332"/>
          </a:xfrm>
          <a:prstGeom prst="rect">
            <a:avLst/>
          </a:prstGeom>
        </p:spPr>
        <p:txBody>
          <a:bodyPr wrap="none">
            <a:spAutoFit/>
          </a:bodyPr>
          <a:lstStyle/>
          <a:p>
            <a:r>
              <a:rPr lang="en-US" dirty="0">
                <a:solidFill>
                  <a:srgbClr val="000000"/>
                </a:solidFill>
                <a:latin typeface="Helvetica Neue" panose="02000503000000020004" pitchFamily="2" charset="0"/>
              </a:rPr>
              <a:t>https://</a:t>
            </a:r>
            <a:r>
              <a:rPr lang="en-US" dirty="0" err="1">
                <a:solidFill>
                  <a:srgbClr val="000000"/>
                </a:solidFill>
                <a:latin typeface="Helvetica Neue" panose="02000503000000020004" pitchFamily="2" charset="0"/>
              </a:rPr>
              <a:t>doi.org</a:t>
            </a:r>
            <a:r>
              <a:rPr lang="en-US" dirty="0">
                <a:solidFill>
                  <a:srgbClr val="000000"/>
                </a:solidFill>
                <a:latin typeface="Helvetica Neue" panose="02000503000000020004" pitchFamily="2" charset="0"/>
              </a:rPr>
              <a:t>/10.1172/JCI131187.</a:t>
            </a:r>
            <a:endParaRPr lang="en-US" dirty="0"/>
          </a:p>
        </p:txBody>
      </p:sp>
      <p:sp>
        <p:nvSpPr>
          <p:cNvPr id="7" name="TextBox 6">
            <a:extLst>
              <a:ext uri="{FF2B5EF4-FFF2-40B4-BE49-F238E27FC236}">
                <a16:creationId xmlns:a16="http://schemas.microsoft.com/office/drawing/2014/main" id="{065DEBB2-F1EB-194B-9954-30D3A1EA9A82}"/>
              </a:ext>
            </a:extLst>
          </p:cNvPr>
          <p:cNvSpPr txBox="1"/>
          <p:nvPr/>
        </p:nvSpPr>
        <p:spPr>
          <a:xfrm>
            <a:off x="9673389" y="4058652"/>
            <a:ext cx="1957137" cy="1200329"/>
          </a:xfrm>
          <a:prstGeom prst="rect">
            <a:avLst/>
          </a:prstGeom>
          <a:noFill/>
        </p:spPr>
        <p:txBody>
          <a:bodyPr wrap="square" rtlCol="0">
            <a:spAutoFit/>
          </a:bodyPr>
          <a:lstStyle/>
          <a:p>
            <a:r>
              <a:rPr lang="en-US" dirty="0"/>
              <a:t>EM of RPE (ciliated, gray) against an artificial scaffold (blue)</a:t>
            </a:r>
          </a:p>
        </p:txBody>
      </p:sp>
    </p:spTree>
    <p:extLst>
      <p:ext uri="{BB962C8B-B14F-4D97-AF65-F5344CB8AC3E}">
        <p14:creationId xmlns:p14="http://schemas.microsoft.com/office/powerpoint/2010/main" val="24158513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7A47-187C-164C-A3AB-17ACE6EF8EB9}"/>
              </a:ext>
            </a:extLst>
          </p:cNvPr>
          <p:cNvSpPr>
            <a:spLocks noGrp="1"/>
          </p:cNvSpPr>
          <p:nvPr>
            <p:ph type="title"/>
          </p:nvPr>
        </p:nvSpPr>
        <p:spPr/>
        <p:txBody>
          <a:bodyPr/>
          <a:lstStyle/>
          <a:p>
            <a:r>
              <a:rPr lang="en-US" dirty="0"/>
              <a:t>Dimensionality Reduction</a:t>
            </a:r>
          </a:p>
        </p:txBody>
      </p:sp>
      <p:sp>
        <p:nvSpPr>
          <p:cNvPr id="3" name="Content Placeholder 2">
            <a:extLst>
              <a:ext uri="{FF2B5EF4-FFF2-40B4-BE49-F238E27FC236}">
                <a16:creationId xmlns:a16="http://schemas.microsoft.com/office/drawing/2014/main" id="{AA39BAC1-B3C0-1B46-AAE6-8A1E7B9D5EFE}"/>
              </a:ext>
            </a:extLst>
          </p:cNvPr>
          <p:cNvSpPr>
            <a:spLocks noGrp="1"/>
          </p:cNvSpPr>
          <p:nvPr>
            <p:ph idx="1"/>
          </p:nvPr>
        </p:nvSpPr>
        <p:spPr/>
        <p:txBody>
          <a:bodyPr>
            <a:normAutofit/>
          </a:bodyPr>
          <a:lstStyle/>
          <a:p>
            <a:r>
              <a:rPr lang="en-US" dirty="0"/>
              <a:t>Why do we reduce dimensions?</a:t>
            </a:r>
          </a:p>
          <a:p>
            <a:r>
              <a:rPr lang="en-US" dirty="0"/>
              <a:t>50,000 cells by 20,000 genes = 1 billion dimensions</a:t>
            </a:r>
          </a:p>
          <a:p>
            <a:pPr lvl="1"/>
            <a:r>
              <a:rPr lang="en-US" dirty="0"/>
              <a:t>Many (most?) of these dimensions are highly correlated with each other</a:t>
            </a:r>
          </a:p>
          <a:p>
            <a:pPr lvl="2"/>
            <a:r>
              <a:rPr lang="en-US" dirty="0"/>
              <a:t>Because the gene expression values/cell type are correlated with each other</a:t>
            </a:r>
          </a:p>
          <a:p>
            <a:pPr lvl="1"/>
            <a:r>
              <a:rPr lang="en-US" dirty="0"/>
              <a:t>Fewer dimensions = FAR fewer calculations downstream</a:t>
            </a:r>
          </a:p>
          <a:p>
            <a:r>
              <a:rPr lang="en-US" dirty="0">
                <a:solidFill>
                  <a:srgbClr val="FF0000"/>
                </a:solidFill>
              </a:rPr>
              <a:t>UMAP (or t-SNE) visualization, clustering, and graph trajectories are all derived from the Dimensionality Reduction step</a:t>
            </a:r>
          </a:p>
        </p:txBody>
      </p:sp>
    </p:spTree>
    <p:extLst>
      <p:ext uri="{BB962C8B-B14F-4D97-AF65-F5344CB8AC3E}">
        <p14:creationId xmlns:p14="http://schemas.microsoft.com/office/powerpoint/2010/main" val="1719977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31B9-ACF9-8348-B072-9ADACAD8AB57}"/>
              </a:ext>
            </a:extLst>
          </p:cNvPr>
          <p:cNvSpPr>
            <a:spLocks noGrp="1"/>
          </p:cNvSpPr>
          <p:nvPr>
            <p:ph type="title"/>
          </p:nvPr>
        </p:nvSpPr>
        <p:spPr/>
        <p:txBody>
          <a:bodyPr/>
          <a:lstStyle/>
          <a:p>
            <a:r>
              <a:rPr lang="en-US" dirty="0"/>
              <a:t>Dimensionality Reduction Continued</a:t>
            </a:r>
          </a:p>
        </p:txBody>
      </p:sp>
      <p:sp>
        <p:nvSpPr>
          <p:cNvPr id="3" name="Content Placeholder 2">
            <a:extLst>
              <a:ext uri="{FF2B5EF4-FFF2-40B4-BE49-F238E27FC236}">
                <a16:creationId xmlns:a16="http://schemas.microsoft.com/office/drawing/2014/main" id="{643BB1C5-D68F-7649-98A9-1419BB0A63FE}"/>
              </a:ext>
            </a:extLst>
          </p:cNvPr>
          <p:cNvSpPr>
            <a:spLocks noGrp="1"/>
          </p:cNvSpPr>
          <p:nvPr>
            <p:ph idx="1"/>
          </p:nvPr>
        </p:nvSpPr>
        <p:spPr>
          <a:xfrm>
            <a:off x="838199" y="1825625"/>
            <a:ext cx="10515600" cy="4173126"/>
          </a:xfrm>
        </p:spPr>
        <p:txBody>
          <a:bodyPr>
            <a:normAutofit fontScale="85000" lnSpcReduction="20000"/>
          </a:bodyPr>
          <a:lstStyle/>
          <a:p>
            <a:r>
              <a:rPr lang="en-US" dirty="0"/>
              <a:t>Very common to reduce the 50,000 cells to 50 PC</a:t>
            </a:r>
          </a:p>
          <a:p>
            <a:r>
              <a:rPr lang="en-US" dirty="0">
                <a:solidFill>
                  <a:srgbClr val="FF0000"/>
                </a:solidFill>
              </a:rPr>
              <a:t>(related) The ”most useful” (HVG = hyper variable genes) ~2000 genes are selected</a:t>
            </a:r>
          </a:p>
          <a:p>
            <a:pPr lvl="1"/>
            <a:r>
              <a:rPr lang="en-US" dirty="0">
                <a:solidFill>
                  <a:srgbClr val="FF0000"/>
                </a:solidFill>
              </a:rPr>
              <a:t>(so now we have ~50 x ~2000 = ~100,000 dims)</a:t>
            </a:r>
          </a:p>
          <a:p>
            <a:r>
              <a:rPr lang="en-US" dirty="0"/>
              <a:t>Three methods:</a:t>
            </a:r>
          </a:p>
          <a:p>
            <a:pPr lvl="1"/>
            <a:r>
              <a:rPr lang="en-US" dirty="0"/>
              <a:t>PCA (by FAR most popular)</a:t>
            </a:r>
          </a:p>
          <a:p>
            <a:pPr lvl="1"/>
            <a:r>
              <a:rPr lang="en-US" dirty="0"/>
              <a:t>NMF (can more directly see most relevant genes)</a:t>
            </a:r>
          </a:p>
          <a:p>
            <a:pPr lvl="1"/>
            <a:r>
              <a:rPr lang="en-US" dirty="0" err="1"/>
              <a:t>scVI</a:t>
            </a:r>
            <a:r>
              <a:rPr lang="en-US" dirty="0"/>
              <a:t> (for use in batch correction: autoencoder)</a:t>
            </a:r>
          </a:p>
          <a:p>
            <a:r>
              <a:rPr lang="en-US" dirty="0"/>
              <a:t>Worthwhile to vary </a:t>
            </a:r>
            <a:r>
              <a:rPr lang="en-US" i="1" dirty="0"/>
              <a:t>“PC and HVG n”</a:t>
            </a:r>
            <a:r>
              <a:rPr lang="en-US" dirty="0"/>
              <a:t> to see how clustering/UMAP/graph is changed </a:t>
            </a:r>
          </a:p>
          <a:p>
            <a:pPr lvl="1"/>
            <a:r>
              <a:rPr lang="en-US" dirty="0"/>
              <a:t>10, 20, 50, 75 probably not crazy to try</a:t>
            </a:r>
          </a:p>
          <a:p>
            <a:pPr lvl="1"/>
            <a:r>
              <a:rPr lang="en-US" dirty="0"/>
              <a:t>1000, 2000 common to try</a:t>
            </a:r>
          </a:p>
          <a:p>
            <a:pPr lvl="1"/>
            <a:r>
              <a:rPr lang="en-US" dirty="0"/>
              <a:t>(Use lower numbers for fewer cells, clusters expected)</a:t>
            </a:r>
          </a:p>
          <a:p>
            <a:endParaRPr lang="en-US" dirty="0"/>
          </a:p>
        </p:txBody>
      </p:sp>
    </p:spTree>
    <p:extLst>
      <p:ext uri="{BB962C8B-B14F-4D97-AF65-F5344CB8AC3E}">
        <p14:creationId xmlns:p14="http://schemas.microsoft.com/office/powerpoint/2010/main" val="35130629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8484C-E93E-EF44-A411-BE6D7D0AAE92}"/>
              </a:ext>
            </a:extLst>
          </p:cNvPr>
          <p:cNvSpPr>
            <a:spLocks noGrp="1"/>
          </p:cNvSpPr>
          <p:nvPr>
            <p:ph type="title"/>
          </p:nvPr>
        </p:nvSpPr>
        <p:spPr/>
        <p:txBody>
          <a:bodyPr/>
          <a:lstStyle/>
          <a:p>
            <a:r>
              <a:rPr lang="en-US" dirty="0"/>
              <a:t>Integration / batch correction</a:t>
            </a:r>
          </a:p>
        </p:txBody>
      </p:sp>
      <p:sp>
        <p:nvSpPr>
          <p:cNvPr id="3" name="Content Placeholder 2">
            <a:extLst>
              <a:ext uri="{FF2B5EF4-FFF2-40B4-BE49-F238E27FC236}">
                <a16:creationId xmlns:a16="http://schemas.microsoft.com/office/drawing/2014/main" id="{3AE741D8-31F5-1B47-8DE6-B525FC134093}"/>
              </a:ext>
            </a:extLst>
          </p:cNvPr>
          <p:cNvSpPr>
            <a:spLocks noGrp="1"/>
          </p:cNvSpPr>
          <p:nvPr>
            <p:ph idx="1"/>
          </p:nvPr>
        </p:nvSpPr>
        <p:spPr>
          <a:xfrm>
            <a:off x="838200" y="1825625"/>
            <a:ext cx="5257800" cy="4173126"/>
          </a:xfrm>
        </p:spPr>
        <p:txBody>
          <a:bodyPr/>
          <a:lstStyle/>
          <a:p>
            <a:r>
              <a:rPr lang="en-US" dirty="0"/>
              <a:t>Goal:</a:t>
            </a:r>
          </a:p>
          <a:p>
            <a:pPr lvl="1"/>
            <a:r>
              <a:rPr lang="en-US" dirty="0"/>
              <a:t>Remove technical variation, retain biological variation</a:t>
            </a:r>
          </a:p>
          <a:p>
            <a:r>
              <a:rPr lang="en-US" dirty="0"/>
              <a:t>When to use:</a:t>
            </a:r>
          </a:p>
          <a:p>
            <a:pPr lvl="1"/>
            <a:r>
              <a:rPr lang="en-US" dirty="0"/>
              <a:t>You have biological REPLICATES </a:t>
            </a:r>
          </a:p>
          <a:p>
            <a:pPr lvl="1"/>
            <a:endParaRPr lang="en-US" dirty="0"/>
          </a:p>
          <a:p>
            <a:r>
              <a:rPr lang="en-US" dirty="0"/>
              <a:t>Light reading:</a:t>
            </a:r>
          </a:p>
          <a:p>
            <a:pPr lvl="1"/>
            <a:r>
              <a:rPr lang="en-US" dirty="0">
                <a:hlinkClick r:id="rId2"/>
              </a:rPr>
              <a:t>https://towardsdatascience.com/how-to-batch-correct-single-cell-7bad210c7ae1</a:t>
            </a:r>
            <a:endParaRPr lang="en-US" dirty="0"/>
          </a:p>
          <a:p>
            <a:pPr marL="457200" lvl="1" indent="0">
              <a:buNone/>
            </a:pPr>
            <a:endParaRPr lang="en-US" dirty="0"/>
          </a:p>
          <a:p>
            <a:pPr lvl="1"/>
            <a:endParaRPr lang="en-US" dirty="0"/>
          </a:p>
        </p:txBody>
      </p:sp>
      <p:pic>
        <p:nvPicPr>
          <p:cNvPr id="6" name="Picture 5">
            <a:extLst>
              <a:ext uri="{FF2B5EF4-FFF2-40B4-BE49-F238E27FC236}">
                <a16:creationId xmlns:a16="http://schemas.microsoft.com/office/drawing/2014/main" id="{845C9D46-42C0-3042-83C5-A94A8D2D9AC5}"/>
              </a:ext>
            </a:extLst>
          </p:cNvPr>
          <p:cNvPicPr>
            <a:picLocks noChangeAspect="1"/>
          </p:cNvPicPr>
          <p:nvPr/>
        </p:nvPicPr>
        <p:blipFill rotWithShape="1">
          <a:blip r:embed="rId3"/>
          <a:srcRect l="48932" t="5783"/>
          <a:stretch/>
        </p:blipFill>
        <p:spPr>
          <a:xfrm>
            <a:off x="6914320" y="1695299"/>
            <a:ext cx="4714462" cy="4173126"/>
          </a:xfrm>
          <a:prstGeom prst="rect">
            <a:avLst/>
          </a:prstGeom>
        </p:spPr>
      </p:pic>
      <p:sp>
        <p:nvSpPr>
          <p:cNvPr id="7" name="Rectangle 6">
            <a:extLst>
              <a:ext uri="{FF2B5EF4-FFF2-40B4-BE49-F238E27FC236}">
                <a16:creationId xmlns:a16="http://schemas.microsoft.com/office/drawing/2014/main" id="{49B23A05-BA34-7B4A-9F61-2481728012F1}"/>
              </a:ext>
            </a:extLst>
          </p:cNvPr>
          <p:cNvSpPr/>
          <p:nvPr/>
        </p:nvSpPr>
        <p:spPr>
          <a:xfrm>
            <a:off x="7456113" y="5763064"/>
            <a:ext cx="3362524" cy="369332"/>
          </a:xfrm>
          <a:prstGeom prst="rect">
            <a:avLst/>
          </a:prstGeom>
        </p:spPr>
        <p:txBody>
          <a:bodyPr wrap="none">
            <a:spAutoFit/>
          </a:bodyPr>
          <a:lstStyle/>
          <a:p>
            <a:r>
              <a:rPr lang="en-US" dirty="0">
                <a:solidFill>
                  <a:srgbClr val="006699"/>
                </a:solidFill>
                <a:latin typeface="-apple-system"/>
                <a:hlinkClick r:id="rId4"/>
              </a:rPr>
              <a:t>https://doi.org/10.1038/nbt.4096</a:t>
            </a:r>
            <a:endParaRPr lang="en-US" dirty="0"/>
          </a:p>
        </p:txBody>
      </p:sp>
    </p:spTree>
    <p:extLst>
      <p:ext uri="{BB962C8B-B14F-4D97-AF65-F5344CB8AC3E}">
        <p14:creationId xmlns:p14="http://schemas.microsoft.com/office/powerpoint/2010/main" val="11647114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9574-EA77-AC4F-A5EF-7882A6075F86}"/>
              </a:ext>
            </a:extLst>
          </p:cNvPr>
          <p:cNvSpPr>
            <a:spLocks noGrp="1"/>
          </p:cNvSpPr>
          <p:nvPr>
            <p:ph type="title"/>
          </p:nvPr>
        </p:nvSpPr>
        <p:spPr/>
        <p:txBody>
          <a:bodyPr/>
          <a:lstStyle/>
          <a:p>
            <a:r>
              <a:rPr lang="en-US" dirty="0"/>
              <a:t>Many many methods, which Cell and Nature love to publish</a:t>
            </a:r>
          </a:p>
        </p:txBody>
      </p:sp>
      <p:sp>
        <p:nvSpPr>
          <p:cNvPr id="5" name="Slide Number Placeholder 4">
            <a:extLst>
              <a:ext uri="{FF2B5EF4-FFF2-40B4-BE49-F238E27FC236}">
                <a16:creationId xmlns:a16="http://schemas.microsoft.com/office/drawing/2014/main" id="{6CA3B909-B24E-D74D-9847-AE7CAD3C36E0}"/>
              </a:ext>
            </a:extLst>
          </p:cNvPr>
          <p:cNvSpPr>
            <a:spLocks noGrp="1"/>
          </p:cNvSpPr>
          <p:nvPr>
            <p:ph type="sldNum" sz="quarter" idx="12"/>
          </p:nvPr>
        </p:nvSpPr>
        <p:spPr/>
        <p:txBody>
          <a:bodyPr/>
          <a:lstStyle/>
          <a:p>
            <a:fld id="{4FAB73BC-B049-4115-A692-8D63A059BFB8}" type="slidenum">
              <a:rPr lang="en-US" smtClean="0"/>
              <a:pPr/>
              <a:t>33</a:t>
            </a:fld>
            <a:r>
              <a:rPr lang="en-US"/>
              <a:t> of 52</a:t>
            </a:r>
            <a:endParaRPr lang="en-US" dirty="0"/>
          </a:p>
        </p:txBody>
      </p:sp>
      <p:pic>
        <p:nvPicPr>
          <p:cNvPr id="8" name="Content Placeholder 7">
            <a:extLst>
              <a:ext uri="{FF2B5EF4-FFF2-40B4-BE49-F238E27FC236}">
                <a16:creationId xmlns:a16="http://schemas.microsoft.com/office/drawing/2014/main" id="{0C3F76DC-97CF-694B-9C83-C3C4C2E67F5E}"/>
              </a:ext>
            </a:extLst>
          </p:cNvPr>
          <p:cNvPicPr>
            <a:picLocks noGrp="1" noChangeAspect="1"/>
          </p:cNvPicPr>
          <p:nvPr>
            <p:ph idx="1"/>
          </p:nvPr>
        </p:nvPicPr>
        <p:blipFill>
          <a:blip r:embed="rId2"/>
          <a:stretch>
            <a:fillRect/>
          </a:stretch>
        </p:blipFill>
        <p:spPr>
          <a:xfrm>
            <a:off x="950788" y="2174541"/>
            <a:ext cx="5199287" cy="2108701"/>
          </a:xfrm>
        </p:spPr>
      </p:pic>
      <p:pic>
        <p:nvPicPr>
          <p:cNvPr id="10" name="Picture 9">
            <a:extLst>
              <a:ext uri="{FF2B5EF4-FFF2-40B4-BE49-F238E27FC236}">
                <a16:creationId xmlns:a16="http://schemas.microsoft.com/office/drawing/2014/main" id="{877C9D7B-8EF0-8946-B980-CBE3C8557AD2}"/>
              </a:ext>
            </a:extLst>
          </p:cNvPr>
          <p:cNvPicPr>
            <a:picLocks noChangeAspect="1"/>
          </p:cNvPicPr>
          <p:nvPr/>
        </p:nvPicPr>
        <p:blipFill>
          <a:blip r:embed="rId3"/>
          <a:stretch>
            <a:fillRect/>
          </a:stretch>
        </p:blipFill>
        <p:spPr>
          <a:xfrm>
            <a:off x="4439653" y="1825625"/>
            <a:ext cx="5141785" cy="3348045"/>
          </a:xfrm>
          <a:prstGeom prst="rect">
            <a:avLst/>
          </a:prstGeom>
        </p:spPr>
      </p:pic>
      <p:pic>
        <p:nvPicPr>
          <p:cNvPr id="12" name="Picture 11">
            <a:extLst>
              <a:ext uri="{FF2B5EF4-FFF2-40B4-BE49-F238E27FC236}">
                <a16:creationId xmlns:a16="http://schemas.microsoft.com/office/drawing/2014/main" id="{580FC50D-E900-4D4C-A48D-2361F5DC2E82}"/>
              </a:ext>
            </a:extLst>
          </p:cNvPr>
          <p:cNvPicPr>
            <a:picLocks noChangeAspect="1"/>
          </p:cNvPicPr>
          <p:nvPr/>
        </p:nvPicPr>
        <p:blipFill>
          <a:blip r:embed="rId4"/>
          <a:stretch>
            <a:fillRect/>
          </a:stretch>
        </p:blipFill>
        <p:spPr>
          <a:xfrm>
            <a:off x="7295147" y="1684330"/>
            <a:ext cx="3946065" cy="2297240"/>
          </a:xfrm>
          <a:prstGeom prst="rect">
            <a:avLst/>
          </a:prstGeom>
        </p:spPr>
      </p:pic>
      <p:pic>
        <p:nvPicPr>
          <p:cNvPr id="14" name="Picture 13">
            <a:extLst>
              <a:ext uri="{FF2B5EF4-FFF2-40B4-BE49-F238E27FC236}">
                <a16:creationId xmlns:a16="http://schemas.microsoft.com/office/drawing/2014/main" id="{681C01C1-26D8-B24D-B66D-DCCD93BB61DF}"/>
              </a:ext>
            </a:extLst>
          </p:cNvPr>
          <p:cNvPicPr>
            <a:picLocks noChangeAspect="1"/>
          </p:cNvPicPr>
          <p:nvPr/>
        </p:nvPicPr>
        <p:blipFill>
          <a:blip r:embed="rId5"/>
          <a:stretch>
            <a:fillRect/>
          </a:stretch>
        </p:blipFill>
        <p:spPr>
          <a:xfrm>
            <a:off x="1174843" y="3930600"/>
            <a:ext cx="3698512" cy="2473967"/>
          </a:xfrm>
          <a:prstGeom prst="rect">
            <a:avLst/>
          </a:prstGeom>
        </p:spPr>
      </p:pic>
      <p:pic>
        <p:nvPicPr>
          <p:cNvPr id="16" name="Picture 15">
            <a:extLst>
              <a:ext uri="{FF2B5EF4-FFF2-40B4-BE49-F238E27FC236}">
                <a16:creationId xmlns:a16="http://schemas.microsoft.com/office/drawing/2014/main" id="{93439D33-31C4-2247-9916-EAF15EC78CE3}"/>
              </a:ext>
            </a:extLst>
          </p:cNvPr>
          <p:cNvPicPr>
            <a:picLocks noChangeAspect="1"/>
          </p:cNvPicPr>
          <p:nvPr/>
        </p:nvPicPr>
        <p:blipFill>
          <a:blip r:embed="rId6"/>
          <a:stretch>
            <a:fillRect/>
          </a:stretch>
        </p:blipFill>
        <p:spPr>
          <a:xfrm>
            <a:off x="4349561" y="4632158"/>
            <a:ext cx="3422839" cy="1719719"/>
          </a:xfrm>
          <a:prstGeom prst="rect">
            <a:avLst/>
          </a:prstGeom>
        </p:spPr>
      </p:pic>
      <p:pic>
        <p:nvPicPr>
          <p:cNvPr id="18" name="Picture 17">
            <a:extLst>
              <a:ext uri="{FF2B5EF4-FFF2-40B4-BE49-F238E27FC236}">
                <a16:creationId xmlns:a16="http://schemas.microsoft.com/office/drawing/2014/main" id="{2B408540-45DF-6D4D-AB0C-13D215C25FC2}"/>
              </a:ext>
            </a:extLst>
          </p:cNvPr>
          <p:cNvPicPr>
            <a:picLocks noChangeAspect="1"/>
          </p:cNvPicPr>
          <p:nvPr/>
        </p:nvPicPr>
        <p:blipFill>
          <a:blip r:embed="rId7"/>
          <a:stretch>
            <a:fillRect/>
          </a:stretch>
        </p:blipFill>
        <p:spPr>
          <a:xfrm>
            <a:off x="7728849" y="3595803"/>
            <a:ext cx="4391745" cy="2473968"/>
          </a:xfrm>
          <a:prstGeom prst="rect">
            <a:avLst/>
          </a:prstGeom>
        </p:spPr>
      </p:pic>
    </p:spTree>
    <p:extLst>
      <p:ext uri="{BB962C8B-B14F-4D97-AF65-F5344CB8AC3E}">
        <p14:creationId xmlns:p14="http://schemas.microsoft.com/office/powerpoint/2010/main" val="1421582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78554-B97B-9A4A-895E-9B800FE4B9E5}"/>
              </a:ext>
            </a:extLst>
          </p:cNvPr>
          <p:cNvSpPr>
            <a:spLocks noGrp="1"/>
          </p:cNvSpPr>
          <p:nvPr>
            <p:ph type="title"/>
          </p:nvPr>
        </p:nvSpPr>
        <p:spPr/>
        <p:txBody>
          <a:bodyPr/>
          <a:lstStyle/>
          <a:p>
            <a:r>
              <a:rPr lang="en-US" dirty="0"/>
              <a:t>How do they do it?</a:t>
            </a:r>
          </a:p>
        </p:txBody>
      </p:sp>
      <p:sp>
        <p:nvSpPr>
          <p:cNvPr id="3" name="Content Placeholder 2">
            <a:extLst>
              <a:ext uri="{FF2B5EF4-FFF2-40B4-BE49-F238E27FC236}">
                <a16:creationId xmlns:a16="http://schemas.microsoft.com/office/drawing/2014/main" id="{91C00B94-BB54-2045-AE26-176CB9D62A3C}"/>
              </a:ext>
            </a:extLst>
          </p:cNvPr>
          <p:cNvSpPr>
            <a:spLocks noGrp="1"/>
          </p:cNvSpPr>
          <p:nvPr>
            <p:ph idx="1"/>
          </p:nvPr>
        </p:nvSpPr>
        <p:spPr/>
        <p:txBody>
          <a:bodyPr/>
          <a:lstStyle/>
          <a:p>
            <a:r>
              <a:rPr lang="en-US" dirty="0"/>
              <a:t>(most) work on the reduced dimensional space</a:t>
            </a:r>
          </a:p>
          <a:p>
            <a:r>
              <a:rPr lang="en-US" dirty="0"/>
              <a:t>Input:</a:t>
            </a:r>
          </a:p>
          <a:p>
            <a:pPr lvl="1"/>
            <a:r>
              <a:rPr lang="en-US" dirty="0"/>
              <a:t>Data (either raw counts (</a:t>
            </a:r>
            <a:r>
              <a:rPr lang="en-US" dirty="0" err="1"/>
              <a:t>scVI</a:t>
            </a:r>
            <a:r>
              <a:rPr lang="en-US" dirty="0"/>
              <a:t>) or transformed counts (all other methods)</a:t>
            </a:r>
          </a:p>
          <a:p>
            <a:r>
              <a:rPr lang="en-US" dirty="0"/>
              <a:t>Step 1:</a:t>
            </a:r>
          </a:p>
          <a:p>
            <a:pPr lvl="1"/>
            <a:r>
              <a:rPr lang="en-US" dirty="0"/>
              <a:t>Run PCA</a:t>
            </a:r>
          </a:p>
          <a:p>
            <a:r>
              <a:rPr lang="en-US" dirty="0"/>
              <a:t>Step 2:</a:t>
            </a:r>
          </a:p>
          <a:p>
            <a:pPr lvl="1"/>
            <a:r>
              <a:rPr lang="en-US" dirty="0"/>
              <a:t>PROFIT</a:t>
            </a:r>
          </a:p>
          <a:p>
            <a:r>
              <a:rPr lang="en-US" dirty="0"/>
              <a:t>Step 3:</a:t>
            </a:r>
          </a:p>
          <a:p>
            <a:pPr lvl="1"/>
            <a:r>
              <a:rPr lang="en-US" dirty="0"/>
              <a:t>Return corrected “PCA"</a:t>
            </a:r>
          </a:p>
        </p:txBody>
      </p:sp>
    </p:spTree>
    <p:extLst>
      <p:ext uri="{BB962C8B-B14F-4D97-AF65-F5344CB8AC3E}">
        <p14:creationId xmlns:p14="http://schemas.microsoft.com/office/powerpoint/2010/main" val="131978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084D2-09C6-EB4B-B7B5-6D9926B2A6FD}"/>
              </a:ext>
            </a:extLst>
          </p:cNvPr>
          <p:cNvSpPr>
            <a:spLocks noGrp="1"/>
          </p:cNvSpPr>
          <p:nvPr>
            <p:ph type="title"/>
          </p:nvPr>
        </p:nvSpPr>
        <p:spPr/>
        <p:txBody>
          <a:bodyPr/>
          <a:lstStyle/>
          <a:p>
            <a:r>
              <a:rPr lang="en-US" dirty="0"/>
              <a:t>What do I recommend?</a:t>
            </a:r>
          </a:p>
        </p:txBody>
      </p:sp>
      <p:sp>
        <p:nvSpPr>
          <p:cNvPr id="3" name="Content Placeholder 2">
            <a:extLst>
              <a:ext uri="{FF2B5EF4-FFF2-40B4-BE49-F238E27FC236}">
                <a16:creationId xmlns:a16="http://schemas.microsoft.com/office/drawing/2014/main" id="{192B34C5-D8AD-934F-A8AA-8F52ACCAE002}"/>
              </a:ext>
            </a:extLst>
          </p:cNvPr>
          <p:cNvSpPr>
            <a:spLocks noGrp="1"/>
          </p:cNvSpPr>
          <p:nvPr>
            <p:ph idx="1"/>
          </p:nvPr>
        </p:nvSpPr>
        <p:spPr>
          <a:xfrm>
            <a:off x="838200" y="1825625"/>
            <a:ext cx="8226972" cy="4173126"/>
          </a:xfrm>
        </p:spPr>
        <p:txBody>
          <a:bodyPr>
            <a:normAutofit/>
          </a:bodyPr>
          <a:lstStyle/>
          <a:p>
            <a:r>
              <a:rPr lang="en-US" dirty="0"/>
              <a:t>First, ONLY RUN IF YOU NEED TO!!!!</a:t>
            </a:r>
          </a:p>
          <a:p>
            <a:pPr lvl="1"/>
            <a:r>
              <a:rPr lang="en-US" dirty="0"/>
              <a:t>First do nothing, then color your UMAP/t-SNE by batch to see if you have a problem</a:t>
            </a:r>
          </a:p>
          <a:p>
            <a:endParaRPr lang="en-US" dirty="0"/>
          </a:p>
          <a:p>
            <a:r>
              <a:rPr lang="en-US" dirty="0"/>
              <a:t>Tools that have worked well for me:</a:t>
            </a:r>
          </a:p>
          <a:p>
            <a:pPr lvl="1"/>
            <a:r>
              <a:rPr lang="en-US" dirty="0"/>
              <a:t>Seurat CCA</a:t>
            </a:r>
          </a:p>
          <a:p>
            <a:pPr lvl="1"/>
            <a:r>
              <a:rPr lang="en-US" dirty="0" err="1"/>
              <a:t>FastMNN</a:t>
            </a:r>
            <a:endParaRPr lang="en-US" dirty="0"/>
          </a:p>
          <a:p>
            <a:pPr lvl="1"/>
            <a:r>
              <a:rPr lang="en-US" dirty="0" err="1"/>
              <a:t>scVI</a:t>
            </a:r>
            <a:endParaRPr lang="en-US" dirty="0"/>
          </a:p>
          <a:p>
            <a:pPr marL="914400" lvl="2" indent="0">
              <a:buNone/>
            </a:pPr>
            <a:r>
              <a:rPr lang="en-US" dirty="0"/>
              <a:t>	</a:t>
            </a:r>
          </a:p>
        </p:txBody>
      </p:sp>
    </p:spTree>
    <p:extLst>
      <p:ext uri="{BB962C8B-B14F-4D97-AF65-F5344CB8AC3E}">
        <p14:creationId xmlns:p14="http://schemas.microsoft.com/office/powerpoint/2010/main" val="583403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A1B55-8966-EF48-83A8-B30B058A4662}"/>
              </a:ext>
            </a:extLst>
          </p:cNvPr>
          <p:cNvSpPr>
            <a:spLocks noGrp="1"/>
          </p:cNvSpPr>
          <p:nvPr>
            <p:ph type="title"/>
          </p:nvPr>
        </p:nvSpPr>
        <p:spPr/>
        <p:txBody>
          <a:bodyPr/>
          <a:lstStyle/>
          <a:p>
            <a:r>
              <a:rPr lang="en-US" dirty="0" err="1"/>
              <a:t>FastMNN</a:t>
            </a:r>
            <a:endParaRPr lang="en-US" dirty="0"/>
          </a:p>
        </p:txBody>
      </p:sp>
      <p:sp>
        <p:nvSpPr>
          <p:cNvPr id="3" name="Content Placeholder 2">
            <a:extLst>
              <a:ext uri="{FF2B5EF4-FFF2-40B4-BE49-F238E27FC236}">
                <a16:creationId xmlns:a16="http://schemas.microsoft.com/office/drawing/2014/main" id="{6FF75EC3-EB90-1B4F-92B4-9C324AF805A0}"/>
              </a:ext>
            </a:extLst>
          </p:cNvPr>
          <p:cNvSpPr>
            <a:spLocks noGrp="1"/>
          </p:cNvSpPr>
          <p:nvPr>
            <p:ph idx="1"/>
          </p:nvPr>
        </p:nvSpPr>
        <p:spPr>
          <a:xfrm>
            <a:off x="838200" y="1825625"/>
            <a:ext cx="5410200" cy="4173126"/>
          </a:xfrm>
        </p:spPr>
        <p:txBody>
          <a:bodyPr>
            <a:normAutofit fontScale="92500"/>
          </a:bodyPr>
          <a:lstStyle/>
          <a:p>
            <a:r>
              <a:rPr lang="en-US" dirty="0"/>
              <a:t>In PCA space (for say, 50 PC x 2000 HVG), cluster cells in each batch, then look for closest cluster in OTHER batch</a:t>
            </a:r>
          </a:p>
          <a:p>
            <a:pPr lvl="1"/>
            <a:r>
              <a:rPr lang="en-US" dirty="0"/>
              <a:t>Tuned to “give up” if can’t find an acceptable match</a:t>
            </a:r>
          </a:p>
          <a:p>
            <a:r>
              <a:rPr lang="en-US" dirty="0"/>
              <a:t>Correct each cluster</a:t>
            </a:r>
          </a:p>
          <a:p>
            <a:r>
              <a:rPr lang="en-US" dirty="0"/>
              <a:t>Output corrected ”PCA” for downstream use</a:t>
            </a:r>
          </a:p>
          <a:p>
            <a:r>
              <a:rPr lang="en-US" dirty="0"/>
              <a:t>Nice balance of performance (speed </a:t>
            </a:r>
            <a:r>
              <a:rPr lang="en-US" i="1" dirty="0"/>
              <a:t>and</a:t>
            </a:r>
            <a:r>
              <a:rPr lang="en-US" dirty="0"/>
              <a:t> integration effectiveness)</a:t>
            </a:r>
          </a:p>
          <a:p>
            <a:endParaRPr lang="en-US" dirty="0"/>
          </a:p>
        </p:txBody>
      </p:sp>
      <p:pic>
        <p:nvPicPr>
          <p:cNvPr id="4" name="Picture 3">
            <a:extLst>
              <a:ext uri="{FF2B5EF4-FFF2-40B4-BE49-F238E27FC236}">
                <a16:creationId xmlns:a16="http://schemas.microsoft.com/office/drawing/2014/main" id="{210DDE0B-B13F-F544-AB5C-1B51BCCF163D}"/>
              </a:ext>
            </a:extLst>
          </p:cNvPr>
          <p:cNvPicPr>
            <a:picLocks noChangeAspect="1"/>
          </p:cNvPicPr>
          <p:nvPr/>
        </p:nvPicPr>
        <p:blipFill rotWithShape="1">
          <a:blip r:embed="rId2"/>
          <a:srcRect l="14487"/>
          <a:stretch/>
        </p:blipFill>
        <p:spPr>
          <a:xfrm>
            <a:off x="6248400" y="1825625"/>
            <a:ext cx="5105400" cy="4173127"/>
          </a:xfrm>
          <a:prstGeom prst="rect">
            <a:avLst/>
          </a:prstGeom>
        </p:spPr>
      </p:pic>
      <p:sp>
        <p:nvSpPr>
          <p:cNvPr id="5" name="Rectangle 4">
            <a:extLst>
              <a:ext uri="{FF2B5EF4-FFF2-40B4-BE49-F238E27FC236}">
                <a16:creationId xmlns:a16="http://schemas.microsoft.com/office/drawing/2014/main" id="{0C008634-E023-0448-9DF0-308889E12576}"/>
              </a:ext>
            </a:extLst>
          </p:cNvPr>
          <p:cNvSpPr/>
          <p:nvPr/>
        </p:nvSpPr>
        <p:spPr>
          <a:xfrm>
            <a:off x="6248400" y="5972903"/>
            <a:ext cx="3362524" cy="369332"/>
          </a:xfrm>
          <a:prstGeom prst="rect">
            <a:avLst/>
          </a:prstGeom>
        </p:spPr>
        <p:txBody>
          <a:bodyPr wrap="none">
            <a:spAutoFit/>
          </a:bodyPr>
          <a:lstStyle/>
          <a:p>
            <a:r>
              <a:rPr lang="en-US" dirty="0">
                <a:solidFill>
                  <a:srgbClr val="222222"/>
                </a:solidFill>
                <a:latin typeface="-apple-system"/>
                <a:hlinkClick r:id="rId3"/>
              </a:rPr>
              <a:t>https://doi.org/10.1038/nbt.4091</a:t>
            </a:r>
            <a:endParaRPr lang="en-US" dirty="0">
              <a:solidFill>
                <a:srgbClr val="222222"/>
              </a:solidFill>
              <a:latin typeface="-apple-system"/>
            </a:endParaRPr>
          </a:p>
        </p:txBody>
      </p:sp>
    </p:spTree>
    <p:extLst>
      <p:ext uri="{BB962C8B-B14F-4D97-AF65-F5344CB8AC3E}">
        <p14:creationId xmlns:p14="http://schemas.microsoft.com/office/powerpoint/2010/main" val="2008302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1D38AE-C801-F341-B824-0746FAD15EA7}"/>
              </a:ext>
            </a:extLst>
          </p:cNvPr>
          <p:cNvPicPr>
            <a:picLocks noChangeAspect="1"/>
          </p:cNvPicPr>
          <p:nvPr/>
        </p:nvPicPr>
        <p:blipFill>
          <a:blip r:embed="rId2"/>
          <a:stretch>
            <a:fillRect/>
          </a:stretch>
        </p:blipFill>
        <p:spPr>
          <a:xfrm>
            <a:off x="1176131" y="4066530"/>
            <a:ext cx="8842513" cy="2159122"/>
          </a:xfrm>
          <a:prstGeom prst="rect">
            <a:avLst/>
          </a:prstGeom>
        </p:spPr>
      </p:pic>
      <p:sp>
        <p:nvSpPr>
          <p:cNvPr id="2" name="Title 1">
            <a:extLst>
              <a:ext uri="{FF2B5EF4-FFF2-40B4-BE49-F238E27FC236}">
                <a16:creationId xmlns:a16="http://schemas.microsoft.com/office/drawing/2014/main" id="{8FB64123-7A37-9E4A-BCAC-F6B40D275494}"/>
              </a:ext>
            </a:extLst>
          </p:cNvPr>
          <p:cNvSpPr>
            <a:spLocks noGrp="1"/>
          </p:cNvSpPr>
          <p:nvPr>
            <p:ph type="title"/>
          </p:nvPr>
        </p:nvSpPr>
        <p:spPr/>
        <p:txBody>
          <a:bodyPr/>
          <a:lstStyle/>
          <a:p>
            <a:r>
              <a:rPr lang="en-US" dirty="0"/>
              <a:t>CCA</a:t>
            </a:r>
          </a:p>
        </p:txBody>
      </p:sp>
      <p:sp>
        <p:nvSpPr>
          <p:cNvPr id="3" name="Content Placeholder 2">
            <a:extLst>
              <a:ext uri="{FF2B5EF4-FFF2-40B4-BE49-F238E27FC236}">
                <a16:creationId xmlns:a16="http://schemas.microsoft.com/office/drawing/2014/main" id="{54BD9D01-7620-BC4F-8FAD-4715990B7DEB}"/>
              </a:ext>
            </a:extLst>
          </p:cNvPr>
          <p:cNvSpPr>
            <a:spLocks noGrp="1"/>
          </p:cNvSpPr>
          <p:nvPr>
            <p:ph idx="1"/>
          </p:nvPr>
        </p:nvSpPr>
        <p:spPr>
          <a:xfrm>
            <a:off x="838200" y="2029241"/>
            <a:ext cx="10015330" cy="2569751"/>
          </a:xfrm>
        </p:spPr>
        <p:txBody>
          <a:bodyPr>
            <a:normAutofit/>
          </a:bodyPr>
          <a:lstStyle/>
          <a:p>
            <a:r>
              <a:rPr lang="en-US" dirty="0"/>
              <a:t>Project data into lower dimensional space and do “manifold alignment” to “stretch/shrink” to match lower dimensional patterns between batches</a:t>
            </a:r>
          </a:p>
          <a:p>
            <a:pPr lvl="1"/>
            <a:r>
              <a:rPr lang="en-US" dirty="0"/>
              <a:t>Assumes each batch is roughly correlated</a:t>
            </a:r>
          </a:p>
          <a:p>
            <a:r>
              <a:rPr lang="en-US" dirty="0"/>
              <a:t>Major downside: very slow</a:t>
            </a:r>
          </a:p>
        </p:txBody>
      </p:sp>
      <p:sp>
        <p:nvSpPr>
          <p:cNvPr id="5" name="Rectangle 4">
            <a:extLst>
              <a:ext uri="{FF2B5EF4-FFF2-40B4-BE49-F238E27FC236}">
                <a16:creationId xmlns:a16="http://schemas.microsoft.com/office/drawing/2014/main" id="{78195B3F-5AC5-2B4F-9077-4827E8BB8D60}"/>
              </a:ext>
            </a:extLst>
          </p:cNvPr>
          <p:cNvSpPr/>
          <p:nvPr/>
        </p:nvSpPr>
        <p:spPr>
          <a:xfrm>
            <a:off x="7991276" y="3697198"/>
            <a:ext cx="3362524" cy="369332"/>
          </a:xfrm>
          <a:prstGeom prst="rect">
            <a:avLst/>
          </a:prstGeom>
        </p:spPr>
        <p:txBody>
          <a:bodyPr wrap="none">
            <a:spAutoFit/>
          </a:bodyPr>
          <a:lstStyle/>
          <a:p>
            <a:r>
              <a:rPr lang="en-US" dirty="0">
                <a:solidFill>
                  <a:srgbClr val="006699"/>
                </a:solidFill>
                <a:latin typeface="-apple-system"/>
                <a:hlinkClick r:id="rId3"/>
              </a:rPr>
              <a:t>https://doi.org/10.1038/nbt.4096</a:t>
            </a:r>
            <a:endParaRPr lang="en-US" dirty="0"/>
          </a:p>
        </p:txBody>
      </p:sp>
    </p:spTree>
    <p:extLst>
      <p:ext uri="{BB962C8B-B14F-4D97-AF65-F5344CB8AC3E}">
        <p14:creationId xmlns:p14="http://schemas.microsoft.com/office/powerpoint/2010/main" val="35736361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B3F4A-5EA9-3146-8DEF-3F2DAAC6BB1A}"/>
              </a:ext>
            </a:extLst>
          </p:cNvPr>
          <p:cNvSpPr>
            <a:spLocks noGrp="1"/>
          </p:cNvSpPr>
          <p:nvPr>
            <p:ph type="title"/>
          </p:nvPr>
        </p:nvSpPr>
        <p:spPr/>
        <p:txBody>
          <a:bodyPr/>
          <a:lstStyle/>
          <a:p>
            <a:r>
              <a:rPr lang="en-US" dirty="0" err="1"/>
              <a:t>scVI</a:t>
            </a:r>
            <a:endParaRPr lang="en-US" dirty="0"/>
          </a:p>
        </p:txBody>
      </p:sp>
      <p:sp>
        <p:nvSpPr>
          <p:cNvPr id="3" name="Content Placeholder 2">
            <a:extLst>
              <a:ext uri="{FF2B5EF4-FFF2-40B4-BE49-F238E27FC236}">
                <a16:creationId xmlns:a16="http://schemas.microsoft.com/office/drawing/2014/main" id="{9FE6019C-B7ED-4F4B-80BF-2EE2B07F494F}"/>
              </a:ext>
            </a:extLst>
          </p:cNvPr>
          <p:cNvSpPr>
            <a:spLocks noGrp="1"/>
          </p:cNvSpPr>
          <p:nvPr>
            <p:ph idx="1"/>
          </p:nvPr>
        </p:nvSpPr>
        <p:spPr>
          <a:xfrm>
            <a:off x="838200" y="1825624"/>
            <a:ext cx="4837386" cy="4654003"/>
          </a:xfrm>
        </p:spPr>
        <p:txBody>
          <a:bodyPr>
            <a:normAutofit fontScale="92500" lnSpcReduction="10000"/>
          </a:bodyPr>
          <a:lstStyle/>
          <a:p>
            <a:r>
              <a:rPr lang="en-US" dirty="0"/>
              <a:t>Unlike most, starts with RAW COUNTS</a:t>
            </a:r>
          </a:p>
          <a:p>
            <a:pPr lvl="1"/>
            <a:r>
              <a:rPr lang="en-US" dirty="0"/>
              <a:t>(Also unlike most, a python tool)</a:t>
            </a:r>
          </a:p>
          <a:p>
            <a:r>
              <a:rPr lang="en-US" dirty="0"/>
              <a:t>Designed for droplet/UMI (e.g. 10X, Drop-Seq) data</a:t>
            </a:r>
          </a:p>
          <a:p>
            <a:r>
              <a:rPr lang="en-US" dirty="0"/>
              <a:t>VERY fast</a:t>
            </a:r>
          </a:p>
          <a:p>
            <a:r>
              <a:rPr lang="en-US" dirty="0"/>
              <a:t>Variational autoencoder based</a:t>
            </a:r>
          </a:p>
          <a:p>
            <a:pPr lvl="1"/>
            <a:r>
              <a:rPr lang="en-US" dirty="0"/>
              <a:t>Learns approximation of high dimensional data in lower dimensional space</a:t>
            </a:r>
          </a:p>
          <a:p>
            <a:pPr lvl="1"/>
            <a:r>
              <a:rPr lang="en-US" dirty="0">
                <a:hlinkClick r:id="rId2"/>
              </a:rPr>
              <a:t>https://www.datacamp.com/community/tutorials/autoencoder-keras-tutorial</a:t>
            </a:r>
            <a:endParaRPr lang="en-US" dirty="0"/>
          </a:p>
          <a:p>
            <a:pPr marL="457200" lvl="1" indent="0">
              <a:buNone/>
            </a:pPr>
            <a:endParaRPr lang="en-US" dirty="0"/>
          </a:p>
        </p:txBody>
      </p:sp>
      <p:pic>
        <p:nvPicPr>
          <p:cNvPr id="4" name="Picture 3">
            <a:extLst>
              <a:ext uri="{FF2B5EF4-FFF2-40B4-BE49-F238E27FC236}">
                <a16:creationId xmlns:a16="http://schemas.microsoft.com/office/drawing/2014/main" id="{EC45715E-C6FD-4F4E-9C1E-0C5C730DBE6E}"/>
              </a:ext>
            </a:extLst>
          </p:cNvPr>
          <p:cNvPicPr>
            <a:picLocks noChangeAspect="1"/>
          </p:cNvPicPr>
          <p:nvPr/>
        </p:nvPicPr>
        <p:blipFill>
          <a:blip r:embed="rId3"/>
          <a:stretch>
            <a:fillRect/>
          </a:stretch>
        </p:blipFill>
        <p:spPr>
          <a:xfrm>
            <a:off x="5361370" y="1984279"/>
            <a:ext cx="6636188" cy="3887350"/>
          </a:xfrm>
          <a:prstGeom prst="rect">
            <a:avLst/>
          </a:prstGeom>
        </p:spPr>
      </p:pic>
      <p:sp>
        <p:nvSpPr>
          <p:cNvPr id="5" name="Rectangle 4">
            <a:extLst>
              <a:ext uri="{FF2B5EF4-FFF2-40B4-BE49-F238E27FC236}">
                <a16:creationId xmlns:a16="http://schemas.microsoft.com/office/drawing/2014/main" id="{BD601345-7E98-AC42-A4F8-99C197E13E6F}"/>
              </a:ext>
            </a:extLst>
          </p:cNvPr>
          <p:cNvSpPr/>
          <p:nvPr/>
        </p:nvSpPr>
        <p:spPr>
          <a:xfrm>
            <a:off x="5863402" y="5845618"/>
            <a:ext cx="4335354" cy="369332"/>
          </a:xfrm>
          <a:prstGeom prst="rect">
            <a:avLst/>
          </a:prstGeom>
        </p:spPr>
        <p:txBody>
          <a:bodyPr wrap="none">
            <a:spAutoFit/>
          </a:bodyPr>
          <a:lstStyle/>
          <a:p>
            <a:r>
              <a:rPr lang="en-US" dirty="0">
                <a:solidFill>
                  <a:srgbClr val="222222"/>
                </a:solidFill>
                <a:latin typeface="-apple-system"/>
                <a:hlinkClick r:id="rId4"/>
              </a:rPr>
              <a:t>https://doi.org/10.1038/s41592-018-0229-2</a:t>
            </a:r>
            <a:endParaRPr lang="en-US" dirty="0">
              <a:solidFill>
                <a:srgbClr val="222222"/>
              </a:solidFill>
              <a:latin typeface="-apple-system"/>
            </a:endParaRPr>
          </a:p>
        </p:txBody>
      </p:sp>
    </p:spTree>
    <p:extLst>
      <p:ext uri="{BB962C8B-B14F-4D97-AF65-F5344CB8AC3E}">
        <p14:creationId xmlns:p14="http://schemas.microsoft.com/office/powerpoint/2010/main" val="795454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B3FC2-911B-3846-8A06-1C29331310CB}"/>
              </a:ext>
            </a:extLst>
          </p:cNvPr>
          <p:cNvSpPr>
            <a:spLocks noGrp="1"/>
          </p:cNvSpPr>
          <p:nvPr>
            <p:ph type="title"/>
          </p:nvPr>
        </p:nvSpPr>
        <p:spPr/>
        <p:txBody>
          <a:bodyPr/>
          <a:lstStyle/>
          <a:p>
            <a:r>
              <a:rPr lang="en-US" dirty="0"/>
              <a:t>Visualization</a:t>
            </a:r>
          </a:p>
        </p:txBody>
      </p:sp>
      <p:sp>
        <p:nvSpPr>
          <p:cNvPr id="3" name="Content Placeholder 2">
            <a:extLst>
              <a:ext uri="{FF2B5EF4-FFF2-40B4-BE49-F238E27FC236}">
                <a16:creationId xmlns:a16="http://schemas.microsoft.com/office/drawing/2014/main" id="{C6F02BDF-1762-C54F-9E51-A040ABFFC322}"/>
              </a:ext>
            </a:extLst>
          </p:cNvPr>
          <p:cNvSpPr>
            <a:spLocks noGrp="1"/>
          </p:cNvSpPr>
          <p:nvPr>
            <p:ph idx="1"/>
          </p:nvPr>
        </p:nvSpPr>
        <p:spPr/>
        <p:txBody>
          <a:bodyPr/>
          <a:lstStyle/>
          <a:p>
            <a:r>
              <a:rPr lang="en-US" dirty="0"/>
              <a:t>Goal</a:t>
            </a:r>
          </a:p>
          <a:p>
            <a:pPr lvl="1"/>
            <a:r>
              <a:rPr lang="en-US" dirty="0"/>
              <a:t>Go from reduced dimensional space (50 PC x 2000 HVG) to 2D (3D?)</a:t>
            </a:r>
          </a:p>
          <a:p>
            <a:pPr lvl="1"/>
            <a:r>
              <a:rPr lang="en-US" dirty="0">
                <a:solidFill>
                  <a:srgbClr val="FF0000"/>
                </a:solidFill>
              </a:rPr>
              <a:t>Purpose is ONLY for human visualization</a:t>
            </a:r>
          </a:p>
          <a:p>
            <a:endParaRPr lang="en-US" dirty="0"/>
          </a:p>
          <a:p>
            <a:r>
              <a:rPr lang="en-US" dirty="0"/>
              <a:t>Two options:</a:t>
            </a:r>
          </a:p>
          <a:p>
            <a:pPr lvl="1"/>
            <a:r>
              <a:rPr lang="en-US" dirty="0"/>
              <a:t>UMAP</a:t>
            </a:r>
          </a:p>
          <a:p>
            <a:pPr lvl="1"/>
            <a:r>
              <a:rPr lang="en-US" dirty="0"/>
              <a:t>t-SNE</a:t>
            </a:r>
          </a:p>
          <a:p>
            <a:endParaRPr lang="en-US" dirty="0"/>
          </a:p>
          <a:p>
            <a:endParaRPr lang="en-US" dirty="0"/>
          </a:p>
        </p:txBody>
      </p:sp>
    </p:spTree>
    <p:extLst>
      <p:ext uri="{BB962C8B-B14F-4D97-AF65-F5344CB8AC3E}">
        <p14:creationId xmlns:p14="http://schemas.microsoft.com/office/powerpoint/2010/main" val="428795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8461-1AB1-484E-BA37-16FCB1FE5870}"/>
              </a:ext>
            </a:extLst>
          </p:cNvPr>
          <p:cNvSpPr>
            <a:spLocks noGrp="1"/>
          </p:cNvSpPr>
          <p:nvPr>
            <p:ph type="title"/>
          </p:nvPr>
        </p:nvSpPr>
        <p:spPr/>
        <p:txBody>
          <a:bodyPr/>
          <a:lstStyle/>
          <a:p>
            <a:r>
              <a:rPr lang="en-US" dirty="0"/>
              <a:t>Microscopy + Computation = </a:t>
            </a:r>
            <a:r>
              <a:rPr lang="en-US" dirty="0" err="1"/>
              <a:t>scPhenotype</a:t>
            </a:r>
            <a:endParaRPr lang="en-US" dirty="0"/>
          </a:p>
        </p:txBody>
      </p:sp>
      <p:sp>
        <p:nvSpPr>
          <p:cNvPr id="3" name="Content Placeholder 2">
            <a:extLst>
              <a:ext uri="{FF2B5EF4-FFF2-40B4-BE49-F238E27FC236}">
                <a16:creationId xmlns:a16="http://schemas.microsoft.com/office/drawing/2014/main" id="{4F2772C3-0C6B-1E4F-92C6-7824EB583EA6}"/>
              </a:ext>
            </a:extLst>
          </p:cNvPr>
          <p:cNvSpPr>
            <a:spLocks noGrp="1"/>
          </p:cNvSpPr>
          <p:nvPr>
            <p:ph idx="1"/>
          </p:nvPr>
        </p:nvSpPr>
        <p:spPr>
          <a:xfrm>
            <a:off x="838200" y="1825625"/>
            <a:ext cx="3108158" cy="4173126"/>
          </a:xfrm>
        </p:spPr>
        <p:txBody>
          <a:bodyPr/>
          <a:lstStyle/>
          <a:p>
            <a:r>
              <a:rPr lang="en-US" dirty="0"/>
              <a:t>Why not?</a:t>
            </a:r>
          </a:p>
          <a:p>
            <a:r>
              <a:rPr lang="en-US" dirty="0"/>
              <a:t>From imaging, you can quantify many cell characteristics</a:t>
            </a:r>
          </a:p>
          <a:p>
            <a:pPr lvl="1"/>
            <a:r>
              <a:rPr lang="en-US" dirty="0"/>
              <a:t>Volume</a:t>
            </a:r>
          </a:p>
          <a:p>
            <a:pPr lvl="1"/>
            <a:r>
              <a:rPr lang="en-US" dirty="0"/>
              <a:t>Shape</a:t>
            </a:r>
          </a:p>
          <a:p>
            <a:pPr lvl="1"/>
            <a:r>
              <a:rPr lang="en-US" dirty="0"/>
              <a:t>Count</a:t>
            </a:r>
          </a:p>
          <a:p>
            <a:pPr lvl="1"/>
            <a:r>
              <a:rPr lang="en-US" dirty="0"/>
              <a:t>Morphology</a:t>
            </a:r>
          </a:p>
          <a:p>
            <a:endParaRPr lang="en-US" dirty="0"/>
          </a:p>
        </p:txBody>
      </p:sp>
      <p:pic>
        <p:nvPicPr>
          <p:cNvPr id="4" name="Picture 3">
            <a:extLst>
              <a:ext uri="{FF2B5EF4-FFF2-40B4-BE49-F238E27FC236}">
                <a16:creationId xmlns:a16="http://schemas.microsoft.com/office/drawing/2014/main" id="{91E4F6A8-9561-8845-BFC8-0873C94A877C}"/>
              </a:ext>
            </a:extLst>
          </p:cNvPr>
          <p:cNvPicPr>
            <a:picLocks noChangeAspect="1"/>
          </p:cNvPicPr>
          <p:nvPr/>
        </p:nvPicPr>
        <p:blipFill>
          <a:blip r:embed="rId2"/>
          <a:stretch>
            <a:fillRect/>
          </a:stretch>
        </p:blipFill>
        <p:spPr>
          <a:xfrm>
            <a:off x="4209304" y="1825625"/>
            <a:ext cx="7144496" cy="3685489"/>
          </a:xfrm>
          <a:prstGeom prst="rect">
            <a:avLst/>
          </a:prstGeom>
        </p:spPr>
      </p:pic>
      <p:sp>
        <p:nvSpPr>
          <p:cNvPr id="5" name="Rectangle 4">
            <a:extLst>
              <a:ext uri="{FF2B5EF4-FFF2-40B4-BE49-F238E27FC236}">
                <a16:creationId xmlns:a16="http://schemas.microsoft.com/office/drawing/2014/main" id="{5CB14719-8E14-7D43-B45B-0A5E78575973}"/>
              </a:ext>
            </a:extLst>
          </p:cNvPr>
          <p:cNvSpPr/>
          <p:nvPr/>
        </p:nvSpPr>
        <p:spPr>
          <a:xfrm>
            <a:off x="8376597" y="6083300"/>
            <a:ext cx="3751283" cy="369332"/>
          </a:xfrm>
          <a:prstGeom prst="rect">
            <a:avLst/>
          </a:prstGeom>
        </p:spPr>
        <p:txBody>
          <a:bodyPr wrap="none">
            <a:spAutoFit/>
          </a:bodyPr>
          <a:lstStyle/>
          <a:p>
            <a:r>
              <a:rPr lang="en-US" dirty="0">
                <a:solidFill>
                  <a:srgbClr val="000000"/>
                </a:solidFill>
                <a:latin typeface="Helvetica Neue" panose="02000503000000020004" pitchFamily="2" charset="0"/>
                <a:hlinkClick r:id="rId3"/>
              </a:rPr>
              <a:t>https://doi.org/10.1172/JCI131187</a:t>
            </a:r>
            <a:endParaRPr lang="en-US" dirty="0">
              <a:solidFill>
                <a:srgbClr val="000000"/>
              </a:solidFill>
              <a:latin typeface="Helvetica Neue" panose="02000503000000020004" pitchFamily="2" charset="0"/>
            </a:endParaRPr>
          </a:p>
        </p:txBody>
      </p:sp>
    </p:spTree>
    <p:extLst>
      <p:ext uri="{BB962C8B-B14F-4D97-AF65-F5344CB8AC3E}">
        <p14:creationId xmlns:p14="http://schemas.microsoft.com/office/powerpoint/2010/main" val="1405939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72A7A-A612-7B46-98B6-4F440A5AA10F}"/>
              </a:ext>
            </a:extLst>
          </p:cNvPr>
          <p:cNvSpPr>
            <a:spLocks noGrp="1"/>
          </p:cNvSpPr>
          <p:nvPr>
            <p:ph type="title"/>
          </p:nvPr>
        </p:nvSpPr>
        <p:spPr/>
        <p:txBody>
          <a:bodyPr/>
          <a:lstStyle/>
          <a:p>
            <a:r>
              <a:rPr lang="en-US" dirty="0"/>
              <a:t>My suggestion</a:t>
            </a:r>
          </a:p>
        </p:txBody>
      </p:sp>
      <p:sp>
        <p:nvSpPr>
          <p:cNvPr id="3" name="Content Placeholder 2">
            <a:extLst>
              <a:ext uri="{FF2B5EF4-FFF2-40B4-BE49-F238E27FC236}">
                <a16:creationId xmlns:a16="http://schemas.microsoft.com/office/drawing/2014/main" id="{EAAB9683-02C1-C844-9A02-226F7E392530}"/>
              </a:ext>
            </a:extLst>
          </p:cNvPr>
          <p:cNvSpPr>
            <a:spLocks noGrp="1"/>
          </p:cNvSpPr>
          <p:nvPr>
            <p:ph idx="1"/>
          </p:nvPr>
        </p:nvSpPr>
        <p:spPr/>
        <p:txBody>
          <a:bodyPr>
            <a:normAutofit fontScale="92500" lnSpcReduction="20000"/>
          </a:bodyPr>
          <a:lstStyle/>
          <a:p>
            <a:r>
              <a:rPr lang="en-US" dirty="0"/>
              <a:t>Do both, pick one</a:t>
            </a:r>
          </a:p>
          <a:p>
            <a:r>
              <a:rPr lang="en-US" dirty="0"/>
              <a:t>Further reading: </a:t>
            </a:r>
          </a:p>
          <a:p>
            <a:pPr lvl="1"/>
            <a:r>
              <a:rPr lang="en-US" dirty="0">
                <a:hlinkClick r:id="rId2"/>
              </a:rPr>
              <a:t>https://towardsdatascience.com/tsne-vs-umap-global-structure-4d8045acba17</a:t>
            </a:r>
            <a:endParaRPr lang="en-US" dirty="0"/>
          </a:p>
          <a:p>
            <a:pPr lvl="1"/>
            <a:r>
              <a:rPr lang="en-US" dirty="0">
                <a:hlinkClick r:id="rId3"/>
              </a:rPr>
              <a:t>https://pair-code.github.io/understanding-umap/</a:t>
            </a:r>
            <a:endParaRPr lang="en-US" dirty="0"/>
          </a:p>
          <a:p>
            <a:pPr lvl="1"/>
            <a:r>
              <a:rPr lang="en-US" dirty="0">
                <a:hlinkClick r:id="rId4"/>
              </a:rPr>
              <a:t>https://towardsdatascience.com/how-exactly-umap-works-13e3040e1668</a:t>
            </a:r>
            <a:endParaRPr lang="en-US" dirty="0"/>
          </a:p>
          <a:p>
            <a:r>
              <a:rPr lang="en-US" dirty="0"/>
              <a:t>Parameters to vary:</a:t>
            </a:r>
          </a:p>
          <a:p>
            <a:pPr lvl="1"/>
            <a:r>
              <a:rPr lang="en-US" dirty="0"/>
              <a:t>UMAP</a:t>
            </a:r>
          </a:p>
          <a:p>
            <a:pPr lvl="2"/>
            <a:r>
              <a:rPr lang="en-US" dirty="0"/>
              <a:t># of neighbors (more neighbors = better global structure with worse resolution of fine interactions)</a:t>
            </a:r>
          </a:p>
          <a:p>
            <a:pPr lvl="3"/>
            <a:r>
              <a:rPr lang="en-US" dirty="0"/>
              <a:t>Can be surprisingly subtle</a:t>
            </a:r>
          </a:p>
          <a:p>
            <a:pPr lvl="2"/>
            <a:r>
              <a:rPr lang="en-US" dirty="0"/>
              <a:t>Min </a:t>
            </a:r>
            <a:r>
              <a:rPr lang="en-US" dirty="0" err="1"/>
              <a:t>dist</a:t>
            </a:r>
            <a:endParaRPr lang="en-US" dirty="0"/>
          </a:p>
          <a:p>
            <a:pPr lvl="1"/>
            <a:r>
              <a:rPr lang="en-US" dirty="0"/>
              <a:t>t-SNE</a:t>
            </a:r>
          </a:p>
          <a:p>
            <a:pPr lvl="2"/>
            <a:r>
              <a:rPr lang="en-US" dirty="0"/>
              <a:t>Perplexity (works ROUGHLY the same as # neighbors)</a:t>
            </a:r>
          </a:p>
        </p:txBody>
      </p:sp>
    </p:spTree>
    <p:extLst>
      <p:ext uri="{BB962C8B-B14F-4D97-AF65-F5344CB8AC3E}">
        <p14:creationId xmlns:p14="http://schemas.microsoft.com/office/powerpoint/2010/main" val="813657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148E-CC07-E241-92C2-E2324C1C6E27}"/>
              </a:ext>
            </a:extLst>
          </p:cNvPr>
          <p:cNvSpPr>
            <a:spLocks noGrp="1"/>
          </p:cNvSpPr>
          <p:nvPr>
            <p:ph type="title"/>
          </p:nvPr>
        </p:nvSpPr>
        <p:spPr/>
        <p:txBody>
          <a:bodyPr/>
          <a:lstStyle/>
          <a:p>
            <a:r>
              <a:rPr lang="en-US" dirty="0"/>
              <a:t>UMAP: 15 </a:t>
            </a:r>
            <a:r>
              <a:rPr lang="en-US" dirty="0">
                <a:sym typeface="Wingdings" pitchFamily="2" charset="2"/>
              </a:rPr>
              <a:t> 500 </a:t>
            </a:r>
            <a:r>
              <a:rPr lang="en-US" dirty="0"/>
              <a:t>neighbors</a:t>
            </a:r>
          </a:p>
        </p:txBody>
      </p:sp>
      <p:pic>
        <p:nvPicPr>
          <p:cNvPr id="8" name="Picture 7">
            <a:extLst>
              <a:ext uri="{FF2B5EF4-FFF2-40B4-BE49-F238E27FC236}">
                <a16:creationId xmlns:a16="http://schemas.microsoft.com/office/drawing/2014/main" id="{3D7AB095-FD5A-4F48-8AEF-405325663DC8}"/>
              </a:ext>
            </a:extLst>
          </p:cNvPr>
          <p:cNvPicPr>
            <a:picLocks noChangeAspect="1"/>
          </p:cNvPicPr>
          <p:nvPr/>
        </p:nvPicPr>
        <p:blipFill>
          <a:blip r:embed="rId2"/>
          <a:stretch>
            <a:fillRect/>
          </a:stretch>
        </p:blipFill>
        <p:spPr>
          <a:xfrm>
            <a:off x="5697921" y="1750456"/>
            <a:ext cx="4912272" cy="4197075"/>
          </a:xfrm>
          <a:prstGeom prst="rect">
            <a:avLst/>
          </a:prstGeom>
        </p:spPr>
      </p:pic>
      <p:pic>
        <p:nvPicPr>
          <p:cNvPr id="9" name="Picture 8">
            <a:extLst>
              <a:ext uri="{FF2B5EF4-FFF2-40B4-BE49-F238E27FC236}">
                <a16:creationId xmlns:a16="http://schemas.microsoft.com/office/drawing/2014/main" id="{63FB793E-FB97-7F42-868E-60AD8BC2A8D0}"/>
              </a:ext>
            </a:extLst>
          </p:cNvPr>
          <p:cNvPicPr>
            <a:picLocks noChangeAspect="1"/>
          </p:cNvPicPr>
          <p:nvPr/>
        </p:nvPicPr>
        <p:blipFill>
          <a:blip r:embed="rId3"/>
          <a:stretch>
            <a:fillRect/>
          </a:stretch>
        </p:blipFill>
        <p:spPr>
          <a:xfrm>
            <a:off x="995855" y="2254468"/>
            <a:ext cx="4254062" cy="3789615"/>
          </a:xfrm>
          <a:prstGeom prst="rect">
            <a:avLst/>
          </a:prstGeom>
        </p:spPr>
      </p:pic>
    </p:spTree>
    <p:extLst>
      <p:ext uri="{BB962C8B-B14F-4D97-AF65-F5344CB8AC3E}">
        <p14:creationId xmlns:p14="http://schemas.microsoft.com/office/powerpoint/2010/main" val="455158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09BC-60AC-6D41-B0A3-77D042D16A67}"/>
              </a:ext>
            </a:extLst>
          </p:cNvPr>
          <p:cNvSpPr>
            <a:spLocks noGrp="1"/>
          </p:cNvSpPr>
          <p:nvPr>
            <p:ph type="title"/>
          </p:nvPr>
        </p:nvSpPr>
        <p:spPr/>
        <p:txBody>
          <a:bodyPr/>
          <a:lstStyle/>
          <a:p>
            <a:r>
              <a:rPr lang="en-US" dirty="0"/>
              <a:t>UMAP: Minimum distance (“spread”)</a:t>
            </a:r>
          </a:p>
        </p:txBody>
      </p:sp>
      <p:pic>
        <p:nvPicPr>
          <p:cNvPr id="4" name="Picture 3">
            <a:extLst>
              <a:ext uri="{FF2B5EF4-FFF2-40B4-BE49-F238E27FC236}">
                <a16:creationId xmlns:a16="http://schemas.microsoft.com/office/drawing/2014/main" id="{7FB8322A-865B-E744-8685-71833DB9D5E7}"/>
              </a:ext>
            </a:extLst>
          </p:cNvPr>
          <p:cNvPicPr>
            <a:picLocks noChangeAspect="1"/>
          </p:cNvPicPr>
          <p:nvPr/>
        </p:nvPicPr>
        <p:blipFill>
          <a:blip r:embed="rId2"/>
          <a:stretch>
            <a:fillRect/>
          </a:stretch>
        </p:blipFill>
        <p:spPr>
          <a:xfrm>
            <a:off x="838200" y="2236598"/>
            <a:ext cx="4364421" cy="3836187"/>
          </a:xfrm>
          <a:prstGeom prst="rect">
            <a:avLst/>
          </a:prstGeom>
        </p:spPr>
      </p:pic>
      <p:sp>
        <p:nvSpPr>
          <p:cNvPr id="5" name="TextBox 4">
            <a:extLst>
              <a:ext uri="{FF2B5EF4-FFF2-40B4-BE49-F238E27FC236}">
                <a16:creationId xmlns:a16="http://schemas.microsoft.com/office/drawing/2014/main" id="{A4E101F6-DC56-8149-B110-3B797B491446}"/>
              </a:ext>
            </a:extLst>
          </p:cNvPr>
          <p:cNvSpPr txBox="1"/>
          <p:nvPr/>
        </p:nvSpPr>
        <p:spPr>
          <a:xfrm>
            <a:off x="2758966" y="1813034"/>
            <a:ext cx="692818" cy="553998"/>
          </a:xfrm>
          <a:prstGeom prst="rect">
            <a:avLst/>
          </a:prstGeom>
          <a:noFill/>
        </p:spPr>
        <p:txBody>
          <a:bodyPr wrap="none" rtlCol="0">
            <a:spAutoFit/>
          </a:bodyPr>
          <a:lstStyle/>
          <a:p>
            <a:r>
              <a:rPr lang="en-US" sz="3000" dirty="0"/>
              <a:t>0.3</a:t>
            </a:r>
          </a:p>
        </p:txBody>
      </p:sp>
      <p:pic>
        <p:nvPicPr>
          <p:cNvPr id="6" name="Picture 5">
            <a:extLst>
              <a:ext uri="{FF2B5EF4-FFF2-40B4-BE49-F238E27FC236}">
                <a16:creationId xmlns:a16="http://schemas.microsoft.com/office/drawing/2014/main" id="{702973F5-E8A8-4247-95E1-13C4A15A78C3}"/>
              </a:ext>
            </a:extLst>
          </p:cNvPr>
          <p:cNvPicPr>
            <a:picLocks noChangeAspect="1"/>
          </p:cNvPicPr>
          <p:nvPr/>
        </p:nvPicPr>
        <p:blipFill>
          <a:blip r:embed="rId3"/>
          <a:stretch>
            <a:fillRect/>
          </a:stretch>
        </p:blipFill>
        <p:spPr>
          <a:xfrm>
            <a:off x="5775434" y="2236598"/>
            <a:ext cx="4627589" cy="4067504"/>
          </a:xfrm>
          <a:prstGeom prst="rect">
            <a:avLst/>
          </a:prstGeom>
        </p:spPr>
      </p:pic>
      <p:sp>
        <p:nvSpPr>
          <p:cNvPr id="7" name="TextBox 6">
            <a:extLst>
              <a:ext uri="{FF2B5EF4-FFF2-40B4-BE49-F238E27FC236}">
                <a16:creationId xmlns:a16="http://schemas.microsoft.com/office/drawing/2014/main" id="{5B1CC6B3-4F3B-1146-9D39-9DEC62B30B8E}"/>
              </a:ext>
            </a:extLst>
          </p:cNvPr>
          <p:cNvSpPr txBox="1"/>
          <p:nvPr/>
        </p:nvSpPr>
        <p:spPr>
          <a:xfrm>
            <a:off x="7961586" y="1753530"/>
            <a:ext cx="692818" cy="553998"/>
          </a:xfrm>
          <a:prstGeom prst="rect">
            <a:avLst/>
          </a:prstGeom>
          <a:noFill/>
        </p:spPr>
        <p:txBody>
          <a:bodyPr wrap="none" rtlCol="0">
            <a:spAutoFit/>
          </a:bodyPr>
          <a:lstStyle/>
          <a:p>
            <a:r>
              <a:rPr lang="en-US" sz="3000" dirty="0"/>
              <a:t>0.1</a:t>
            </a:r>
          </a:p>
        </p:txBody>
      </p:sp>
    </p:spTree>
    <p:extLst>
      <p:ext uri="{BB962C8B-B14F-4D97-AF65-F5344CB8AC3E}">
        <p14:creationId xmlns:p14="http://schemas.microsoft.com/office/powerpoint/2010/main" val="33586427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D91D-3ECC-AF4F-9593-FD007746438B}"/>
              </a:ext>
            </a:extLst>
          </p:cNvPr>
          <p:cNvSpPr>
            <a:spLocks noGrp="1"/>
          </p:cNvSpPr>
          <p:nvPr>
            <p:ph type="title"/>
          </p:nvPr>
        </p:nvSpPr>
        <p:spPr/>
        <p:txBody>
          <a:bodyPr/>
          <a:lstStyle/>
          <a:p>
            <a:r>
              <a:rPr lang="en-US" dirty="0"/>
              <a:t>t-SNE</a:t>
            </a:r>
          </a:p>
        </p:txBody>
      </p:sp>
      <p:sp>
        <p:nvSpPr>
          <p:cNvPr id="3" name="Content Placeholder 2">
            <a:extLst>
              <a:ext uri="{FF2B5EF4-FFF2-40B4-BE49-F238E27FC236}">
                <a16:creationId xmlns:a16="http://schemas.microsoft.com/office/drawing/2014/main" id="{803C53A6-38E9-E441-9336-7CDB88B97944}"/>
              </a:ext>
            </a:extLst>
          </p:cNvPr>
          <p:cNvSpPr>
            <a:spLocks noGrp="1"/>
          </p:cNvSpPr>
          <p:nvPr>
            <p:ph idx="1"/>
          </p:nvPr>
        </p:nvSpPr>
        <p:spPr/>
        <p:txBody>
          <a:bodyPr/>
          <a:lstStyle/>
          <a:p>
            <a:r>
              <a:rPr lang="en-US" dirty="0">
                <a:hlinkClick r:id="rId2"/>
              </a:rPr>
              <a:t>https://distill.pub/2016/misread-tsne/</a:t>
            </a:r>
            <a:endParaRPr lang="en-US" dirty="0"/>
          </a:p>
          <a:p>
            <a:r>
              <a:rPr lang="en-US" dirty="0"/>
              <a:t>Perplexity</a:t>
            </a:r>
          </a:p>
          <a:p>
            <a:pPr lvl="1"/>
            <a:r>
              <a:rPr lang="en-US" dirty="0"/>
              <a:t>Set at 50 by default</a:t>
            </a:r>
          </a:p>
          <a:p>
            <a:pPr lvl="1"/>
            <a:r>
              <a:rPr lang="en-US" dirty="0"/>
              <a:t>Vary between 5 and 100 (can also raise much higher if you want to try to better preserve global structure)</a:t>
            </a:r>
          </a:p>
          <a:p>
            <a:r>
              <a:rPr lang="en-US" dirty="0"/>
              <a:t>Major downside (compared to UMAP):</a:t>
            </a:r>
          </a:p>
          <a:p>
            <a:pPr lvl="1"/>
            <a:r>
              <a:rPr lang="en-US" dirty="0"/>
              <a:t>Substantially (~5X?) slower</a:t>
            </a:r>
          </a:p>
          <a:p>
            <a:pPr lvl="1"/>
            <a:r>
              <a:rPr lang="en-US" i="1" dirty="0"/>
              <a:t>Maybe</a:t>
            </a:r>
            <a:r>
              <a:rPr lang="en-US" dirty="0"/>
              <a:t> worse at capturing global structure</a:t>
            </a:r>
            <a:endParaRPr lang="en-US" i="1" dirty="0"/>
          </a:p>
          <a:p>
            <a:pPr lvl="1"/>
            <a:endParaRPr lang="en-US" dirty="0"/>
          </a:p>
        </p:txBody>
      </p:sp>
    </p:spTree>
    <p:extLst>
      <p:ext uri="{BB962C8B-B14F-4D97-AF65-F5344CB8AC3E}">
        <p14:creationId xmlns:p14="http://schemas.microsoft.com/office/powerpoint/2010/main" val="1230602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CD72-F5BE-C241-BBA5-059C5DE7D688}"/>
              </a:ext>
            </a:extLst>
          </p:cNvPr>
          <p:cNvSpPr>
            <a:spLocks noGrp="1"/>
          </p:cNvSpPr>
          <p:nvPr>
            <p:ph type="title"/>
          </p:nvPr>
        </p:nvSpPr>
        <p:spPr/>
        <p:txBody>
          <a:bodyPr/>
          <a:lstStyle/>
          <a:p>
            <a:r>
              <a:rPr lang="en-US" dirty="0"/>
              <a:t>UMAP and t-SNE are beautiful lies</a:t>
            </a:r>
          </a:p>
        </p:txBody>
      </p:sp>
      <p:sp>
        <p:nvSpPr>
          <p:cNvPr id="3" name="Content Placeholder 2">
            <a:extLst>
              <a:ext uri="{FF2B5EF4-FFF2-40B4-BE49-F238E27FC236}">
                <a16:creationId xmlns:a16="http://schemas.microsoft.com/office/drawing/2014/main" id="{B76743B3-8793-4E4E-A676-12579050E974}"/>
              </a:ext>
            </a:extLst>
          </p:cNvPr>
          <p:cNvSpPr>
            <a:spLocks noGrp="1"/>
          </p:cNvSpPr>
          <p:nvPr>
            <p:ph idx="1"/>
          </p:nvPr>
        </p:nvSpPr>
        <p:spPr/>
        <p:txBody>
          <a:bodyPr/>
          <a:lstStyle/>
          <a:p>
            <a:r>
              <a:rPr lang="en-US" dirty="0"/>
              <a:t>Never forget – UMAP (and t-SNE) are collapsing </a:t>
            </a:r>
            <a:r>
              <a:rPr lang="en-US" i="1" dirty="0"/>
              <a:t>n (</a:t>
            </a:r>
            <a:r>
              <a:rPr lang="en-US" dirty="0"/>
              <a:t>where n is 10s to thousands?) of important signals into two dimensions</a:t>
            </a:r>
          </a:p>
          <a:p>
            <a:r>
              <a:rPr lang="en-US" dirty="0"/>
              <a:t>It </a:t>
            </a:r>
            <a:r>
              <a:rPr lang="en-US" dirty="0">
                <a:solidFill>
                  <a:srgbClr val="FF0000"/>
                </a:solidFill>
              </a:rPr>
              <a:t>may not be possible to show these relationships in 2D</a:t>
            </a:r>
          </a:p>
          <a:p>
            <a:endParaRPr lang="en-US" dirty="0"/>
          </a:p>
        </p:txBody>
      </p:sp>
    </p:spTree>
    <p:extLst>
      <p:ext uri="{BB962C8B-B14F-4D97-AF65-F5344CB8AC3E}">
        <p14:creationId xmlns:p14="http://schemas.microsoft.com/office/powerpoint/2010/main" val="1702827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6862-8CE5-6F41-ABCB-1A0F5E2C04E5}"/>
              </a:ext>
            </a:extLst>
          </p:cNvPr>
          <p:cNvSpPr>
            <a:spLocks noGrp="1"/>
          </p:cNvSpPr>
          <p:nvPr>
            <p:ph type="title"/>
          </p:nvPr>
        </p:nvSpPr>
        <p:spPr/>
        <p:txBody>
          <a:bodyPr/>
          <a:lstStyle/>
          <a:p>
            <a:r>
              <a:rPr lang="en-US" dirty="0"/>
              <a:t>Clustering</a:t>
            </a:r>
          </a:p>
        </p:txBody>
      </p:sp>
      <p:sp>
        <p:nvSpPr>
          <p:cNvPr id="3" name="Content Placeholder 2">
            <a:extLst>
              <a:ext uri="{FF2B5EF4-FFF2-40B4-BE49-F238E27FC236}">
                <a16:creationId xmlns:a16="http://schemas.microsoft.com/office/drawing/2014/main" id="{26E3D741-58DE-8245-986D-B0796E62D871}"/>
              </a:ext>
            </a:extLst>
          </p:cNvPr>
          <p:cNvSpPr>
            <a:spLocks noGrp="1"/>
          </p:cNvSpPr>
          <p:nvPr>
            <p:ph idx="1"/>
          </p:nvPr>
        </p:nvSpPr>
        <p:spPr/>
        <p:txBody>
          <a:bodyPr>
            <a:normAutofit fontScale="92500"/>
          </a:bodyPr>
          <a:lstStyle/>
          <a:p>
            <a:r>
              <a:rPr lang="en-US" dirty="0"/>
              <a:t>OSCA: “Popularized by its use in </a:t>
            </a:r>
            <a:r>
              <a:rPr lang="en-US" i="1" dirty="0">
                <a:hlinkClick r:id="rId2"/>
              </a:rPr>
              <a:t>Seurat</a:t>
            </a:r>
            <a:r>
              <a:rPr lang="en-US" dirty="0"/>
              <a:t>, graph-based clustering is a flexible and scalable technique for clustering large </a:t>
            </a:r>
            <a:r>
              <a:rPr lang="en-US" dirty="0" err="1"/>
              <a:t>scRNA</a:t>
            </a:r>
            <a:r>
              <a:rPr lang="en-US" dirty="0"/>
              <a:t>-seq datasets.”</a:t>
            </a:r>
          </a:p>
          <a:p>
            <a:pPr lvl="1"/>
            <a:r>
              <a:rPr lang="en-US" dirty="0"/>
              <a:t>Most importantly, </a:t>
            </a:r>
            <a:r>
              <a:rPr lang="en-US" dirty="0">
                <a:solidFill>
                  <a:srgbClr val="FF0000"/>
                </a:solidFill>
              </a:rPr>
              <a:t>only uses </a:t>
            </a:r>
            <a:r>
              <a:rPr lang="en-US" i="1" dirty="0">
                <a:solidFill>
                  <a:srgbClr val="FF0000"/>
                </a:solidFill>
              </a:rPr>
              <a:t>k</a:t>
            </a:r>
            <a:r>
              <a:rPr lang="en-US" dirty="0">
                <a:solidFill>
                  <a:srgbClr val="FF0000"/>
                </a:solidFill>
              </a:rPr>
              <a:t>-nearest neighbor search</a:t>
            </a:r>
          </a:p>
          <a:p>
            <a:pPr marL="514350" indent="-514350">
              <a:buFont typeface="+mj-lt"/>
              <a:buAutoNum type="arabicPeriod"/>
            </a:pPr>
            <a:r>
              <a:rPr lang="en-US" dirty="0"/>
              <a:t>In reduced dim space, build graph with ~10 (</a:t>
            </a:r>
            <a:r>
              <a:rPr lang="en-US" i="1" dirty="0"/>
              <a:t>k)</a:t>
            </a:r>
            <a:r>
              <a:rPr lang="en-US" dirty="0"/>
              <a:t> neighbors for each cell</a:t>
            </a:r>
          </a:p>
          <a:p>
            <a:pPr lvl="1"/>
            <a:r>
              <a:rPr lang="en-US" dirty="0">
                <a:solidFill>
                  <a:srgbClr val="FF0000"/>
                </a:solidFill>
              </a:rPr>
              <a:t>Lower/Raise</a:t>
            </a:r>
            <a:r>
              <a:rPr lang="en-US" i="1" dirty="0">
                <a:solidFill>
                  <a:srgbClr val="FF0000"/>
                </a:solidFill>
              </a:rPr>
              <a:t> k</a:t>
            </a:r>
            <a:r>
              <a:rPr lang="en-US" dirty="0">
                <a:solidFill>
                  <a:srgbClr val="FF0000"/>
                </a:solidFill>
              </a:rPr>
              <a:t> to increase/decrease </a:t>
            </a:r>
            <a:r>
              <a:rPr lang="en-US" dirty="0"/>
              <a:t>total number of clusters found</a:t>
            </a:r>
          </a:p>
          <a:p>
            <a:pPr marL="514350" indent="-514350">
              <a:buFont typeface="+mj-lt"/>
              <a:buAutoNum type="arabicPeriod"/>
            </a:pPr>
            <a:r>
              <a:rPr lang="en-US" dirty="0"/>
              <a:t>Variety of popular algorithms to define clusters across the graph:</a:t>
            </a:r>
          </a:p>
          <a:p>
            <a:pPr lvl="1"/>
            <a:r>
              <a:rPr lang="en-US" dirty="0"/>
              <a:t>Louvain</a:t>
            </a:r>
          </a:p>
          <a:p>
            <a:pPr lvl="1"/>
            <a:r>
              <a:rPr lang="en-US" dirty="0"/>
              <a:t>Jaccard</a:t>
            </a:r>
          </a:p>
          <a:p>
            <a:pPr lvl="1"/>
            <a:r>
              <a:rPr lang="en-US" dirty="0" err="1"/>
              <a:t>Infomap</a:t>
            </a:r>
            <a:endParaRPr lang="en-US" dirty="0"/>
          </a:p>
        </p:txBody>
      </p:sp>
      <p:pic>
        <p:nvPicPr>
          <p:cNvPr id="4" name="Picture 3">
            <a:extLst>
              <a:ext uri="{FF2B5EF4-FFF2-40B4-BE49-F238E27FC236}">
                <a16:creationId xmlns:a16="http://schemas.microsoft.com/office/drawing/2014/main" id="{95B522EC-A923-B241-A952-85352698AD70}"/>
              </a:ext>
            </a:extLst>
          </p:cNvPr>
          <p:cNvPicPr>
            <a:picLocks noChangeAspect="1"/>
          </p:cNvPicPr>
          <p:nvPr/>
        </p:nvPicPr>
        <p:blipFill>
          <a:blip r:embed="rId3"/>
          <a:stretch>
            <a:fillRect/>
          </a:stretch>
        </p:blipFill>
        <p:spPr>
          <a:xfrm>
            <a:off x="2876550" y="4373734"/>
            <a:ext cx="7501032" cy="1713917"/>
          </a:xfrm>
          <a:prstGeom prst="rect">
            <a:avLst/>
          </a:prstGeom>
        </p:spPr>
      </p:pic>
      <p:sp>
        <p:nvSpPr>
          <p:cNvPr id="5" name="Rectangle 4">
            <a:extLst>
              <a:ext uri="{FF2B5EF4-FFF2-40B4-BE49-F238E27FC236}">
                <a16:creationId xmlns:a16="http://schemas.microsoft.com/office/drawing/2014/main" id="{AB54C9B4-0ADC-394C-8BB2-A86DB9A4657C}"/>
              </a:ext>
            </a:extLst>
          </p:cNvPr>
          <p:cNvSpPr/>
          <p:nvPr/>
        </p:nvSpPr>
        <p:spPr>
          <a:xfrm>
            <a:off x="4281582" y="6239756"/>
            <a:ext cx="6096000" cy="923330"/>
          </a:xfrm>
          <a:prstGeom prst="rect">
            <a:avLst/>
          </a:prstGeom>
        </p:spPr>
        <p:txBody>
          <a:bodyPr>
            <a:spAutoFit/>
          </a:bodyPr>
          <a:lstStyle/>
          <a:p>
            <a:r>
              <a:rPr lang="en-US" dirty="0">
                <a:solidFill>
                  <a:srgbClr val="333333"/>
                </a:solidFill>
                <a:latin typeface="-apple-system"/>
                <a:hlinkClick r:id="rId4"/>
              </a:rPr>
              <a:t>https://doi.org/10.1007/s41109-019-0248-7</a:t>
            </a:r>
            <a:endParaRPr lang="en-US" dirty="0">
              <a:solidFill>
                <a:srgbClr val="333333"/>
              </a:solidFill>
              <a:latin typeface="-apple-system"/>
            </a:endParaRPr>
          </a:p>
          <a:p>
            <a:br>
              <a:rPr lang="en-US" dirty="0"/>
            </a:br>
            <a:endParaRPr lang="en-US" dirty="0"/>
          </a:p>
        </p:txBody>
      </p:sp>
    </p:spTree>
    <p:extLst>
      <p:ext uri="{BB962C8B-B14F-4D97-AF65-F5344CB8AC3E}">
        <p14:creationId xmlns:p14="http://schemas.microsoft.com/office/powerpoint/2010/main" val="1442390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90BD-7FA1-ED4A-A0BE-B9C066230FCA}"/>
              </a:ext>
            </a:extLst>
          </p:cNvPr>
          <p:cNvSpPr>
            <a:spLocks noGrp="1"/>
          </p:cNvSpPr>
          <p:nvPr>
            <p:ph type="title"/>
          </p:nvPr>
        </p:nvSpPr>
        <p:spPr/>
        <p:txBody>
          <a:bodyPr/>
          <a:lstStyle/>
          <a:p>
            <a:r>
              <a:rPr lang="en-US" dirty="0"/>
              <a:t>Suggestion on picking </a:t>
            </a:r>
            <a:r>
              <a:rPr lang="en-US" i="1" dirty="0"/>
              <a:t>k</a:t>
            </a:r>
            <a:endParaRPr lang="en-US" dirty="0"/>
          </a:p>
        </p:txBody>
      </p:sp>
      <p:sp>
        <p:nvSpPr>
          <p:cNvPr id="3" name="Content Placeholder 2">
            <a:extLst>
              <a:ext uri="{FF2B5EF4-FFF2-40B4-BE49-F238E27FC236}">
                <a16:creationId xmlns:a16="http://schemas.microsoft.com/office/drawing/2014/main" id="{35BA1973-E1AC-0D4E-8AE7-81CADF2D1253}"/>
              </a:ext>
            </a:extLst>
          </p:cNvPr>
          <p:cNvSpPr>
            <a:spLocks noGrp="1"/>
          </p:cNvSpPr>
          <p:nvPr>
            <p:ph idx="1"/>
          </p:nvPr>
        </p:nvSpPr>
        <p:spPr/>
        <p:txBody>
          <a:bodyPr/>
          <a:lstStyle/>
          <a:p>
            <a:r>
              <a:rPr lang="en-US" dirty="0" err="1"/>
              <a:t>Clustree</a:t>
            </a:r>
            <a:r>
              <a:rPr lang="en-US" dirty="0"/>
              <a:t> (Luke </a:t>
            </a:r>
            <a:r>
              <a:rPr lang="en-US" dirty="0" err="1"/>
              <a:t>Zappia</a:t>
            </a:r>
            <a:r>
              <a:rPr lang="en-US" dirty="0"/>
              <a:t>)</a:t>
            </a:r>
          </a:p>
          <a:p>
            <a:pPr lvl="1"/>
            <a:r>
              <a:rPr lang="en-US" dirty="0">
                <a:hlinkClick r:id="rId2"/>
              </a:rPr>
              <a:t>https://lazappi.github.io/clustree/articles/clustree.html</a:t>
            </a:r>
            <a:endParaRPr lang="en-US" dirty="0"/>
          </a:p>
          <a:p>
            <a:r>
              <a:rPr lang="en-US" dirty="0"/>
              <a:t>Cluster with multiple </a:t>
            </a:r>
            <a:r>
              <a:rPr lang="en-US" i="1" dirty="0"/>
              <a:t>k,</a:t>
            </a:r>
            <a:r>
              <a:rPr lang="en-US" dirty="0"/>
              <a:t> then visualize “stability” of clustering </a:t>
            </a:r>
          </a:p>
          <a:p>
            <a:endParaRPr lang="en-US" dirty="0"/>
          </a:p>
        </p:txBody>
      </p:sp>
      <p:pic>
        <p:nvPicPr>
          <p:cNvPr id="4" name="Picture 3">
            <a:extLst>
              <a:ext uri="{FF2B5EF4-FFF2-40B4-BE49-F238E27FC236}">
                <a16:creationId xmlns:a16="http://schemas.microsoft.com/office/drawing/2014/main" id="{04D8F557-579A-C94C-975A-30BE222F16CA}"/>
              </a:ext>
            </a:extLst>
          </p:cNvPr>
          <p:cNvPicPr>
            <a:picLocks noChangeAspect="1"/>
          </p:cNvPicPr>
          <p:nvPr/>
        </p:nvPicPr>
        <p:blipFill>
          <a:blip r:embed="rId3"/>
          <a:stretch>
            <a:fillRect/>
          </a:stretch>
        </p:blipFill>
        <p:spPr>
          <a:xfrm>
            <a:off x="1721725" y="3444766"/>
            <a:ext cx="4820964" cy="2975223"/>
          </a:xfrm>
          <a:prstGeom prst="rect">
            <a:avLst/>
          </a:prstGeom>
        </p:spPr>
      </p:pic>
    </p:spTree>
    <p:extLst>
      <p:ext uri="{BB962C8B-B14F-4D97-AF65-F5344CB8AC3E}">
        <p14:creationId xmlns:p14="http://schemas.microsoft.com/office/powerpoint/2010/main" val="17841824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5C472-17E5-DF46-B0E7-31F6B6EA0C51}"/>
              </a:ext>
            </a:extLst>
          </p:cNvPr>
          <p:cNvSpPr>
            <a:spLocks noGrp="1"/>
          </p:cNvSpPr>
          <p:nvPr>
            <p:ph type="title"/>
          </p:nvPr>
        </p:nvSpPr>
        <p:spPr/>
        <p:txBody>
          <a:bodyPr/>
          <a:lstStyle/>
          <a:p>
            <a:r>
              <a:rPr lang="en-US" dirty="0"/>
              <a:t>Trajectory</a:t>
            </a:r>
          </a:p>
        </p:txBody>
      </p:sp>
      <p:sp>
        <p:nvSpPr>
          <p:cNvPr id="3" name="Content Placeholder 2">
            <a:extLst>
              <a:ext uri="{FF2B5EF4-FFF2-40B4-BE49-F238E27FC236}">
                <a16:creationId xmlns:a16="http://schemas.microsoft.com/office/drawing/2014/main" id="{9BEA554E-485C-3A42-AF4E-7C4452C806D6}"/>
              </a:ext>
            </a:extLst>
          </p:cNvPr>
          <p:cNvSpPr>
            <a:spLocks noGrp="1"/>
          </p:cNvSpPr>
          <p:nvPr>
            <p:ph idx="1"/>
          </p:nvPr>
        </p:nvSpPr>
        <p:spPr/>
        <p:txBody>
          <a:bodyPr>
            <a:normAutofit/>
          </a:bodyPr>
          <a:lstStyle/>
          <a:p>
            <a:r>
              <a:rPr lang="en-US" dirty="0"/>
              <a:t>Goal:</a:t>
            </a:r>
          </a:p>
          <a:p>
            <a:pPr lvl="1"/>
            <a:r>
              <a:rPr lang="en-US" dirty="0"/>
              <a:t>(for time/developmental series data where you believe there should be a “path” that the cells develop along)</a:t>
            </a:r>
          </a:p>
          <a:p>
            <a:pPr lvl="1"/>
            <a:r>
              <a:rPr lang="en-US" dirty="0"/>
              <a:t>Build </a:t>
            </a:r>
            <a:r>
              <a:rPr lang="en-US" dirty="0" err="1"/>
              <a:t>trajector</a:t>
            </a:r>
            <a:r>
              <a:rPr lang="en-US" dirty="0"/>
              <a:t>[</a:t>
            </a:r>
            <a:r>
              <a:rPr lang="en-US" dirty="0" err="1"/>
              <a:t>y|ies</a:t>
            </a:r>
            <a:r>
              <a:rPr lang="en-US" dirty="0"/>
              <a:t>] that provide a useful model for how (some) of your cells in your experiment develop</a:t>
            </a:r>
          </a:p>
          <a:p>
            <a:pPr lvl="1"/>
            <a:r>
              <a:rPr lang="en-US" dirty="0"/>
              <a:t>“individual cells represent points along a continuum or </a:t>
            </a:r>
            <a:r>
              <a:rPr lang="en-US" i="1" dirty="0"/>
              <a:t>lineage”</a:t>
            </a:r>
            <a:endParaRPr lang="en-US" dirty="0"/>
          </a:p>
          <a:p>
            <a:pPr lvl="1"/>
            <a:r>
              <a:rPr lang="en-US" dirty="0"/>
              <a:t>Once you build the trajectory graph – you can then calculate </a:t>
            </a:r>
            <a:r>
              <a:rPr lang="en-US" dirty="0" err="1"/>
              <a:t>pseudotime</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990845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C96-A962-544E-A45D-64AB940CA9BB}"/>
              </a:ext>
            </a:extLst>
          </p:cNvPr>
          <p:cNvSpPr>
            <a:spLocks noGrp="1"/>
          </p:cNvSpPr>
          <p:nvPr>
            <p:ph type="title"/>
          </p:nvPr>
        </p:nvSpPr>
        <p:spPr/>
        <p:txBody>
          <a:bodyPr/>
          <a:lstStyle/>
          <a:p>
            <a:r>
              <a:rPr lang="en-US" dirty="0"/>
              <a:t>(OH MY GOD SO MANY CHOICES)</a:t>
            </a:r>
          </a:p>
        </p:txBody>
      </p:sp>
      <p:sp>
        <p:nvSpPr>
          <p:cNvPr id="3" name="Content Placeholder 2">
            <a:extLst>
              <a:ext uri="{FF2B5EF4-FFF2-40B4-BE49-F238E27FC236}">
                <a16:creationId xmlns:a16="http://schemas.microsoft.com/office/drawing/2014/main" id="{BF1EDBDE-1D00-6B4A-8700-DA73C650F20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AE7973D-84CC-2847-AFDC-ECDCAD789036}"/>
              </a:ext>
            </a:extLst>
          </p:cNvPr>
          <p:cNvPicPr>
            <a:picLocks noChangeAspect="1"/>
          </p:cNvPicPr>
          <p:nvPr/>
        </p:nvPicPr>
        <p:blipFill>
          <a:blip r:embed="rId2"/>
          <a:stretch>
            <a:fillRect/>
          </a:stretch>
        </p:blipFill>
        <p:spPr>
          <a:xfrm>
            <a:off x="559674" y="1607740"/>
            <a:ext cx="10946524" cy="4074589"/>
          </a:xfrm>
          <a:prstGeom prst="rect">
            <a:avLst/>
          </a:prstGeom>
        </p:spPr>
      </p:pic>
      <p:sp>
        <p:nvSpPr>
          <p:cNvPr id="6" name="Rectangle 5">
            <a:extLst>
              <a:ext uri="{FF2B5EF4-FFF2-40B4-BE49-F238E27FC236}">
                <a16:creationId xmlns:a16="http://schemas.microsoft.com/office/drawing/2014/main" id="{38B387E6-90C6-E741-A07B-31B3FEDBFEA0}"/>
              </a:ext>
            </a:extLst>
          </p:cNvPr>
          <p:cNvSpPr/>
          <p:nvPr/>
        </p:nvSpPr>
        <p:spPr>
          <a:xfrm>
            <a:off x="7707092" y="5998751"/>
            <a:ext cx="4335354" cy="369332"/>
          </a:xfrm>
          <a:prstGeom prst="rect">
            <a:avLst/>
          </a:prstGeom>
        </p:spPr>
        <p:txBody>
          <a:bodyPr wrap="none">
            <a:spAutoFit/>
          </a:bodyPr>
          <a:lstStyle/>
          <a:p>
            <a:r>
              <a:rPr lang="en-US" u="sng" dirty="0">
                <a:solidFill>
                  <a:srgbClr val="8E2555"/>
                </a:solidFill>
                <a:latin typeface="-apple-system"/>
                <a:hlinkClick r:id="rId3"/>
              </a:rPr>
              <a:t>https://doi.org/10.1186/s12864-018-4772-0</a:t>
            </a:r>
            <a:endParaRPr lang="en-US" dirty="0"/>
          </a:p>
        </p:txBody>
      </p:sp>
    </p:spTree>
    <p:extLst>
      <p:ext uri="{BB962C8B-B14F-4D97-AF65-F5344CB8AC3E}">
        <p14:creationId xmlns:p14="http://schemas.microsoft.com/office/powerpoint/2010/main" val="3713262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B146-7A9C-004C-B4DD-FF6E622C0EB9}"/>
              </a:ext>
            </a:extLst>
          </p:cNvPr>
          <p:cNvSpPr>
            <a:spLocks noGrp="1"/>
          </p:cNvSpPr>
          <p:nvPr>
            <p:ph type="title"/>
          </p:nvPr>
        </p:nvSpPr>
        <p:spPr/>
        <p:txBody>
          <a:bodyPr/>
          <a:lstStyle/>
          <a:p>
            <a:r>
              <a:rPr lang="en-US" dirty="0"/>
              <a:t>Trajectory Tooling Trimming </a:t>
            </a:r>
          </a:p>
        </p:txBody>
      </p:sp>
      <p:sp>
        <p:nvSpPr>
          <p:cNvPr id="3" name="Content Placeholder 2">
            <a:extLst>
              <a:ext uri="{FF2B5EF4-FFF2-40B4-BE49-F238E27FC236}">
                <a16:creationId xmlns:a16="http://schemas.microsoft.com/office/drawing/2014/main" id="{E1DA9C90-534C-5446-9727-73161A2B87C9}"/>
              </a:ext>
            </a:extLst>
          </p:cNvPr>
          <p:cNvSpPr>
            <a:spLocks noGrp="1"/>
          </p:cNvSpPr>
          <p:nvPr>
            <p:ph idx="1"/>
          </p:nvPr>
        </p:nvSpPr>
        <p:spPr/>
        <p:txBody>
          <a:bodyPr/>
          <a:lstStyle/>
          <a:p>
            <a:r>
              <a:rPr lang="en-US" dirty="0" err="1"/>
              <a:t>Dynverse</a:t>
            </a:r>
            <a:r>
              <a:rPr lang="en-US" dirty="0"/>
              <a:t> (amazing R package which wraps dozens of different methods (in Docker containers) so you can “quickly” swap in and assess different methods)</a:t>
            </a:r>
          </a:p>
          <a:p>
            <a:r>
              <a:rPr lang="en-US" dirty="0"/>
              <a:t>Slingshot: my favorite </a:t>
            </a:r>
          </a:p>
          <a:p>
            <a:r>
              <a:rPr lang="en-US" dirty="0"/>
              <a:t>Monocle (the most popular…but I dislike)</a:t>
            </a:r>
          </a:p>
          <a:p>
            <a:endParaRPr lang="en-US" dirty="0"/>
          </a:p>
        </p:txBody>
      </p:sp>
    </p:spTree>
    <p:extLst>
      <p:ext uri="{BB962C8B-B14F-4D97-AF65-F5344CB8AC3E}">
        <p14:creationId xmlns:p14="http://schemas.microsoft.com/office/powerpoint/2010/main" val="520906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DA046-C6F1-E841-B4F4-9449C7CECC91}"/>
              </a:ext>
            </a:extLst>
          </p:cNvPr>
          <p:cNvSpPr>
            <a:spLocks noGrp="1"/>
          </p:cNvSpPr>
          <p:nvPr>
            <p:ph type="title"/>
          </p:nvPr>
        </p:nvSpPr>
        <p:spPr/>
        <p:txBody>
          <a:bodyPr/>
          <a:lstStyle/>
          <a:p>
            <a:r>
              <a:rPr lang="en-US" dirty="0"/>
              <a:t>Software Platforms for Quantitative Microscopy</a:t>
            </a:r>
          </a:p>
        </p:txBody>
      </p:sp>
      <p:sp>
        <p:nvSpPr>
          <p:cNvPr id="3" name="Content Placeholder 2">
            <a:extLst>
              <a:ext uri="{FF2B5EF4-FFF2-40B4-BE49-F238E27FC236}">
                <a16:creationId xmlns:a16="http://schemas.microsoft.com/office/drawing/2014/main" id="{CB59DFBA-C7FA-1241-A206-CB158FC1657B}"/>
              </a:ext>
            </a:extLst>
          </p:cNvPr>
          <p:cNvSpPr>
            <a:spLocks noGrp="1"/>
          </p:cNvSpPr>
          <p:nvPr>
            <p:ph idx="1"/>
          </p:nvPr>
        </p:nvSpPr>
        <p:spPr/>
        <p:txBody>
          <a:bodyPr/>
          <a:lstStyle/>
          <a:p>
            <a:r>
              <a:rPr lang="en-US" dirty="0" err="1"/>
              <a:t>CellProfiler</a:t>
            </a:r>
            <a:endParaRPr lang="en-US" dirty="0"/>
          </a:p>
          <a:p>
            <a:r>
              <a:rPr lang="en-US" dirty="0"/>
              <a:t>NIH Image / FIJI</a:t>
            </a:r>
          </a:p>
        </p:txBody>
      </p:sp>
      <p:pic>
        <p:nvPicPr>
          <p:cNvPr id="5" name="Picture 4">
            <a:extLst>
              <a:ext uri="{FF2B5EF4-FFF2-40B4-BE49-F238E27FC236}">
                <a16:creationId xmlns:a16="http://schemas.microsoft.com/office/drawing/2014/main" id="{69D0D59F-4789-0A4B-819B-7AA0BF6463FF}"/>
              </a:ext>
            </a:extLst>
          </p:cNvPr>
          <p:cNvPicPr>
            <a:picLocks noChangeAspect="1"/>
          </p:cNvPicPr>
          <p:nvPr/>
        </p:nvPicPr>
        <p:blipFill>
          <a:blip r:embed="rId2"/>
          <a:stretch>
            <a:fillRect/>
          </a:stretch>
        </p:blipFill>
        <p:spPr>
          <a:xfrm>
            <a:off x="4223608" y="1657350"/>
            <a:ext cx="4140200" cy="3543300"/>
          </a:xfrm>
          <a:prstGeom prst="rect">
            <a:avLst/>
          </a:prstGeom>
        </p:spPr>
      </p:pic>
      <p:sp>
        <p:nvSpPr>
          <p:cNvPr id="6" name="Rectangle 5">
            <a:extLst>
              <a:ext uri="{FF2B5EF4-FFF2-40B4-BE49-F238E27FC236}">
                <a16:creationId xmlns:a16="http://schemas.microsoft.com/office/drawing/2014/main" id="{8C3AB9E4-81B2-2241-8635-6625A954C4DE}"/>
              </a:ext>
            </a:extLst>
          </p:cNvPr>
          <p:cNvSpPr/>
          <p:nvPr/>
        </p:nvSpPr>
        <p:spPr>
          <a:xfrm>
            <a:off x="7350554" y="5998751"/>
            <a:ext cx="4778872" cy="369332"/>
          </a:xfrm>
          <a:prstGeom prst="rect">
            <a:avLst/>
          </a:prstGeom>
        </p:spPr>
        <p:txBody>
          <a:bodyPr wrap="none">
            <a:spAutoFit/>
          </a:bodyPr>
          <a:lstStyle/>
          <a:p>
            <a:r>
              <a:rPr lang="en-US" dirty="0">
                <a:solidFill>
                  <a:srgbClr val="606060"/>
                </a:solidFill>
                <a:latin typeface="Helvetica" pitchFamily="2" charset="0"/>
                <a:hlinkClick r:id="rId3"/>
              </a:rPr>
              <a:t>https://doi.org/10.1371/journal.pbio.2005970</a:t>
            </a:r>
            <a:endParaRPr lang="en-US" b="0" i="0" u="none" strike="noStrike" dirty="0">
              <a:solidFill>
                <a:srgbClr val="606060"/>
              </a:solidFill>
              <a:effectLst/>
              <a:latin typeface="Helvetica" pitchFamily="2" charset="0"/>
            </a:endParaRPr>
          </a:p>
        </p:txBody>
      </p:sp>
    </p:spTree>
    <p:extLst>
      <p:ext uri="{BB962C8B-B14F-4D97-AF65-F5344CB8AC3E}">
        <p14:creationId xmlns:p14="http://schemas.microsoft.com/office/powerpoint/2010/main" val="1588714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A2811-F552-CD45-B10F-56B04CC63E1E}"/>
              </a:ext>
            </a:extLst>
          </p:cNvPr>
          <p:cNvSpPr>
            <a:spLocks noGrp="1"/>
          </p:cNvSpPr>
          <p:nvPr>
            <p:ph type="title"/>
          </p:nvPr>
        </p:nvSpPr>
        <p:spPr/>
        <p:txBody>
          <a:bodyPr/>
          <a:lstStyle/>
          <a:p>
            <a:r>
              <a:rPr lang="en-US" dirty="0" err="1"/>
              <a:t>Dynverse</a:t>
            </a:r>
            <a:endParaRPr lang="en-US" dirty="0"/>
          </a:p>
        </p:txBody>
      </p:sp>
      <p:pic>
        <p:nvPicPr>
          <p:cNvPr id="5" name="Picture 4">
            <a:extLst>
              <a:ext uri="{FF2B5EF4-FFF2-40B4-BE49-F238E27FC236}">
                <a16:creationId xmlns:a16="http://schemas.microsoft.com/office/drawing/2014/main" id="{B031B83B-68E0-2E4F-BFA4-E2E0107F59C7}"/>
              </a:ext>
            </a:extLst>
          </p:cNvPr>
          <p:cNvPicPr>
            <a:picLocks noChangeAspect="1"/>
          </p:cNvPicPr>
          <p:nvPr/>
        </p:nvPicPr>
        <p:blipFill>
          <a:blip r:embed="rId2"/>
          <a:stretch>
            <a:fillRect/>
          </a:stretch>
        </p:blipFill>
        <p:spPr>
          <a:xfrm>
            <a:off x="939800" y="1672642"/>
            <a:ext cx="10350500" cy="4401792"/>
          </a:xfrm>
          <a:prstGeom prst="rect">
            <a:avLst/>
          </a:prstGeom>
        </p:spPr>
      </p:pic>
    </p:spTree>
    <p:extLst>
      <p:ext uri="{BB962C8B-B14F-4D97-AF65-F5344CB8AC3E}">
        <p14:creationId xmlns:p14="http://schemas.microsoft.com/office/powerpoint/2010/main" val="24068250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FA80-3B37-E247-BB51-CB7463305993}"/>
              </a:ext>
            </a:extLst>
          </p:cNvPr>
          <p:cNvSpPr>
            <a:spLocks noGrp="1"/>
          </p:cNvSpPr>
          <p:nvPr>
            <p:ph type="title"/>
          </p:nvPr>
        </p:nvSpPr>
        <p:spPr/>
        <p:txBody>
          <a:bodyPr/>
          <a:lstStyle/>
          <a:p>
            <a:r>
              <a:rPr lang="en-US" dirty="0"/>
              <a:t>Monocle</a:t>
            </a:r>
          </a:p>
        </p:txBody>
      </p:sp>
      <p:sp>
        <p:nvSpPr>
          <p:cNvPr id="3" name="Content Placeholder 2">
            <a:extLst>
              <a:ext uri="{FF2B5EF4-FFF2-40B4-BE49-F238E27FC236}">
                <a16:creationId xmlns:a16="http://schemas.microsoft.com/office/drawing/2014/main" id="{9F5F879F-2CEE-5C4F-82DB-1DA77B5C4227}"/>
              </a:ext>
            </a:extLst>
          </p:cNvPr>
          <p:cNvSpPr>
            <a:spLocks noGrp="1"/>
          </p:cNvSpPr>
          <p:nvPr>
            <p:ph idx="1"/>
          </p:nvPr>
        </p:nvSpPr>
        <p:spPr/>
        <p:txBody>
          <a:bodyPr/>
          <a:lstStyle/>
          <a:p>
            <a:r>
              <a:rPr lang="en-US" dirty="0"/>
              <a:t>…..as of early 2020, Monocle builds the graph on the 2D UMAP/t-SNE space???</a:t>
            </a:r>
          </a:p>
          <a:p>
            <a:r>
              <a:rPr lang="en-US" dirty="0"/>
              <a:t>Advantages:</a:t>
            </a:r>
          </a:p>
          <a:p>
            <a:pPr lvl="1"/>
            <a:r>
              <a:rPr lang="en-US" dirty="0"/>
              <a:t>Fast</a:t>
            </a:r>
          </a:p>
          <a:p>
            <a:pPr lvl="1"/>
            <a:r>
              <a:rPr lang="en-US" dirty="0"/>
              <a:t>Results closely match what you see</a:t>
            </a:r>
          </a:p>
          <a:p>
            <a:r>
              <a:rPr lang="en-US" dirty="0"/>
              <a:t>Disadvantages</a:t>
            </a:r>
          </a:p>
          <a:p>
            <a:pPr lvl="1"/>
            <a:r>
              <a:rPr lang="en-US" dirty="0"/>
              <a:t>It is safe(r) to assume that the UMAP/t-SNE representation is a warped representation</a:t>
            </a:r>
          </a:p>
          <a:p>
            <a:pPr lvl="2"/>
            <a:r>
              <a:rPr lang="en-US" dirty="0"/>
              <a:t>Remember you are collapsing 1 billion dimensions into 2</a:t>
            </a:r>
          </a:p>
          <a:p>
            <a:pPr lvl="2"/>
            <a:r>
              <a:rPr lang="en-US" dirty="0"/>
              <a:t>So the graph likely to be wrong/not useful</a:t>
            </a:r>
          </a:p>
        </p:txBody>
      </p:sp>
    </p:spTree>
    <p:extLst>
      <p:ext uri="{BB962C8B-B14F-4D97-AF65-F5344CB8AC3E}">
        <p14:creationId xmlns:p14="http://schemas.microsoft.com/office/powerpoint/2010/main" val="6104958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123AB-186C-0F49-AF85-5A4B16FBF6A8}"/>
              </a:ext>
            </a:extLst>
          </p:cNvPr>
          <p:cNvSpPr>
            <a:spLocks noGrp="1"/>
          </p:cNvSpPr>
          <p:nvPr>
            <p:ph type="title"/>
          </p:nvPr>
        </p:nvSpPr>
        <p:spPr/>
        <p:txBody>
          <a:bodyPr/>
          <a:lstStyle/>
          <a:p>
            <a:r>
              <a:rPr lang="en-US" dirty="0"/>
              <a:t>Slingshot</a:t>
            </a:r>
          </a:p>
        </p:txBody>
      </p:sp>
      <p:sp>
        <p:nvSpPr>
          <p:cNvPr id="3" name="Content Placeholder 2">
            <a:extLst>
              <a:ext uri="{FF2B5EF4-FFF2-40B4-BE49-F238E27FC236}">
                <a16:creationId xmlns:a16="http://schemas.microsoft.com/office/drawing/2014/main" id="{E2A94700-CF72-0A48-B513-F02BB75D4B61}"/>
              </a:ext>
            </a:extLst>
          </p:cNvPr>
          <p:cNvSpPr>
            <a:spLocks noGrp="1"/>
          </p:cNvSpPr>
          <p:nvPr>
            <p:ph idx="1"/>
          </p:nvPr>
        </p:nvSpPr>
        <p:spPr>
          <a:xfrm>
            <a:off x="961696" y="4390477"/>
            <a:ext cx="10392103" cy="1608274"/>
          </a:xfrm>
        </p:spPr>
        <p:txBody>
          <a:bodyPr>
            <a:normAutofit fontScale="70000" lnSpcReduction="20000"/>
          </a:bodyPr>
          <a:lstStyle/>
          <a:p>
            <a:pPr marL="0" indent="0">
              <a:buNone/>
            </a:pPr>
            <a:r>
              <a:rPr lang="en-US" b="1" dirty="0"/>
              <a:t>1.</a:t>
            </a:r>
            <a:r>
              <a:rPr lang="en-US" dirty="0"/>
              <a:t>  Identification of </a:t>
            </a:r>
            <a:r>
              <a:rPr lang="en-US" i="1" dirty="0"/>
              <a:t>lineages</a:t>
            </a:r>
            <a:r>
              <a:rPr lang="en-US" dirty="0"/>
              <a:t>, i.e., ordered sets of cell clusters, where all lineages share a starting cluster and each leads to a unique terminal cluster. This is achieved by constructing an MST on clusters of cells.</a:t>
            </a:r>
          </a:p>
          <a:p>
            <a:pPr marL="0" indent="0">
              <a:buNone/>
            </a:pPr>
            <a:r>
              <a:rPr lang="en-US" b="1" dirty="0"/>
              <a:t>2.</a:t>
            </a:r>
            <a:r>
              <a:rPr lang="en-US" dirty="0"/>
              <a:t>  For each lineage, identification of </a:t>
            </a:r>
            <a:r>
              <a:rPr lang="en-US" i="1" dirty="0" err="1"/>
              <a:t>pseudotimes</a:t>
            </a:r>
            <a:r>
              <a:rPr lang="en-US" dirty="0"/>
              <a:t>, i.e., a one-dimensional variable representing each cell’s transcriptional progression toward the terminal state. This is achieved by a method which extends principal curves [</a:t>
            </a:r>
            <a:r>
              <a:rPr lang="en-US" u="sng" dirty="0">
                <a:hlinkClick r:id="rId2" tooltip="Hastie T, Stuetzle W. Principal curves. J Am Stat Assoc. 1989; 84(406):502–16."/>
              </a:rPr>
              <a:t>13</a:t>
            </a:r>
            <a:r>
              <a:rPr lang="en-US" dirty="0"/>
              <a:t>] to the case of multiple branching lineages.</a:t>
            </a:r>
          </a:p>
          <a:p>
            <a:pPr marL="0" indent="0">
              <a:buNone/>
            </a:pPr>
            <a:endParaRPr lang="en-US" dirty="0"/>
          </a:p>
        </p:txBody>
      </p:sp>
      <p:pic>
        <p:nvPicPr>
          <p:cNvPr id="4" name="Picture 3">
            <a:extLst>
              <a:ext uri="{FF2B5EF4-FFF2-40B4-BE49-F238E27FC236}">
                <a16:creationId xmlns:a16="http://schemas.microsoft.com/office/drawing/2014/main" id="{E17123F4-1BAC-7A41-98BA-27B797958C63}"/>
              </a:ext>
            </a:extLst>
          </p:cNvPr>
          <p:cNvPicPr>
            <a:picLocks noChangeAspect="1"/>
          </p:cNvPicPr>
          <p:nvPr/>
        </p:nvPicPr>
        <p:blipFill>
          <a:blip r:embed="rId3"/>
          <a:stretch>
            <a:fillRect/>
          </a:stretch>
        </p:blipFill>
        <p:spPr>
          <a:xfrm>
            <a:off x="654050" y="1710777"/>
            <a:ext cx="10883900" cy="2679700"/>
          </a:xfrm>
          <a:prstGeom prst="rect">
            <a:avLst/>
          </a:prstGeom>
        </p:spPr>
      </p:pic>
      <p:sp>
        <p:nvSpPr>
          <p:cNvPr id="5" name="Rectangle 4">
            <a:extLst>
              <a:ext uri="{FF2B5EF4-FFF2-40B4-BE49-F238E27FC236}">
                <a16:creationId xmlns:a16="http://schemas.microsoft.com/office/drawing/2014/main" id="{844DC713-F56B-604F-90B3-E429414F07DA}"/>
              </a:ext>
            </a:extLst>
          </p:cNvPr>
          <p:cNvSpPr/>
          <p:nvPr/>
        </p:nvSpPr>
        <p:spPr>
          <a:xfrm>
            <a:off x="7738623" y="5998751"/>
            <a:ext cx="4335354" cy="369332"/>
          </a:xfrm>
          <a:prstGeom prst="rect">
            <a:avLst/>
          </a:prstGeom>
        </p:spPr>
        <p:txBody>
          <a:bodyPr wrap="none">
            <a:spAutoFit/>
          </a:bodyPr>
          <a:lstStyle/>
          <a:p>
            <a:r>
              <a:rPr lang="en-US" u="sng" dirty="0">
                <a:solidFill>
                  <a:srgbClr val="8E2555"/>
                </a:solidFill>
                <a:latin typeface="-apple-system"/>
                <a:hlinkClick r:id="rId4"/>
              </a:rPr>
              <a:t>https://doi.org/10.1186/s12864-018-4772-0</a:t>
            </a:r>
            <a:endParaRPr lang="en-US" dirty="0"/>
          </a:p>
        </p:txBody>
      </p:sp>
    </p:spTree>
    <p:extLst>
      <p:ext uri="{BB962C8B-B14F-4D97-AF65-F5344CB8AC3E}">
        <p14:creationId xmlns:p14="http://schemas.microsoft.com/office/powerpoint/2010/main" val="27743758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F906-D7BC-6F4A-940F-7BD122F56964}"/>
              </a:ext>
            </a:extLst>
          </p:cNvPr>
          <p:cNvSpPr>
            <a:spLocks noGrp="1"/>
          </p:cNvSpPr>
          <p:nvPr>
            <p:ph type="title"/>
          </p:nvPr>
        </p:nvSpPr>
        <p:spPr/>
        <p:txBody>
          <a:bodyPr/>
          <a:lstStyle/>
          <a:p>
            <a:r>
              <a:rPr lang="en-US" dirty="0"/>
              <a:t>Slingshot in Practice: iPSC differentiation</a:t>
            </a:r>
          </a:p>
        </p:txBody>
      </p:sp>
      <p:sp>
        <p:nvSpPr>
          <p:cNvPr id="3" name="Content Placeholder 2">
            <a:extLst>
              <a:ext uri="{FF2B5EF4-FFF2-40B4-BE49-F238E27FC236}">
                <a16:creationId xmlns:a16="http://schemas.microsoft.com/office/drawing/2014/main" id="{2800DB16-EF80-124D-B23E-52FF6CC239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00AC5-B675-9E47-9390-E66DF50BCCA1}"/>
              </a:ext>
            </a:extLst>
          </p:cNvPr>
          <p:cNvPicPr>
            <a:picLocks noChangeAspect="1"/>
          </p:cNvPicPr>
          <p:nvPr/>
        </p:nvPicPr>
        <p:blipFill>
          <a:blip r:embed="rId2"/>
          <a:stretch>
            <a:fillRect/>
          </a:stretch>
        </p:blipFill>
        <p:spPr>
          <a:xfrm>
            <a:off x="800100" y="1723149"/>
            <a:ext cx="10591800" cy="4241800"/>
          </a:xfrm>
          <a:prstGeom prst="rect">
            <a:avLst/>
          </a:prstGeom>
        </p:spPr>
      </p:pic>
      <p:sp>
        <p:nvSpPr>
          <p:cNvPr id="5" name="TextBox 4">
            <a:extLst>
              <a:ext uri="{FF2B5EF4-FFF2-40B4-BE49-F238E27FC236}">
                <a16:creationId xmlns:a16="http://schemas.microsoft.com/office/drawing/2014/main" id="{877761B7-907E-114B-8216-10EF071C95F8}"/>
              </a:ext>
            </a:extLst>
          </p:cNvPr>
          <p:cNvSpPr txBox="1"/>
          <p:nvPr/>
        </p:nvSpPr>
        <p:spPr>
          <a:xfrm>
            <a:off x="9790386" y="2081048"/>
            <a:ext cx="816442" cy="369332"/>
          </a:xfrm>
          <a:prstGeom prst="rect">
            <a:avLst/>
          </a:prstGeom>
          <a:noFill/>
        </p:spPr>
        <p:txBody>
          <a:bodyPr wrap="none" rtlCol="0">
            <a:spAutoFit/>
          </a:bodyPr>
          <a:lstStyle/>
          <a:p>
            <a:r>
              <a:rPr lang="en-US" dirty="0"/>
              <a:t>0 days</a:t>
            </a:r>
          </a:p>
        </p:txBody>
      </p:sp>
      <p:sp>
        <p:nvSpPr>
          <p:cNvPr id="6" name="TextBox 5">
            <a:extLst>
              <a:ext uri="{FF2B5EF4-FFF2-40B4-BE49-F238E27FC236}">
                <a16:creationId xmlns:a16="http://schemas.microsoft.com/office/drawing/2014/main" id="{02BBFBA3-CCC7-C141-9014-8E1F48F21A4F}"/>
              </a:ext>
            </a:extLst>
          </p:cNvPr>
          <p:cNvSpPr txBox="1"/>
          <p:nvPr/>
        </p:nvSpPr>
        <p:spPr>
          <a:xfrm>
            <a:off x="10606828" y="3542856"/>
            <a:ext cx="311304"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E57592AD-5516-A74A-BBAF-F26B8FE38861}"/>
              </a:ext>
            </a:extLst>
          </p:cNvPr>
          <p:cNvSpPr txBox="1"/>
          <p:nvPr/>
        </p:nvSpPr>
        <p:spPr>
          <a:xfrm>
            <a:off x="9571416" y="4407621"/>
            <a:ext cx="437940" cy="369332"/>
          </a:xfrm>
          <a:prstGeom prst="rect">
            <a:avLst/>
          </a:prstGeom>
          <a:noFill/>
        </p:spPr>
        <p:txBody>
          <a:bodyPr wrap="none" rtlCol="0">
            <a:spAutoFit/>
          </a:bodyPr>
          <a:lstStyle/>
          <a:p>
            <a:r>
              <a:rPr lang="en-US" dirty="0"/>
              <a:t>10</a:t>
            </a:r>
          </a:p>
        </p:txBody>
      </p:sp>
      <p:sp>
        <p:nvSpPr>
          <p:cNvPr id="8" name="TextBox 7">
            <a:extLst>
              <a:ext uri="{FF2B5EF4-FFF2-40B4-BE49-F238E27FC236}">
                <a16:creationId xmlns:a16="http://schemas.microsoft.com/office/drawing/2014/main" id="{3AD1831F-7A7B-4F40-A89A-09903ABA1D87}"/>
              </a:ext>
            </a:extLst>
          </p:cNvPr>
          <p:cNvSpPr txBox="1"/>
          <p:nvPr/>
        </p:nvSpPr>
        <p:spPr>
          <a:xfrm>
            <a:off x="9133476" y="3917786"/>
            <a:ext cx="437940" cy="369332"/>
          </a:xfrm>
          <a:prstGeom prst="rect">
            <a:avLst/>
          </a:prstGeom>
          <a:noFill/>
        </p:spPr>
        <p:txBody>
          <a:bodyPr wrap="none" rtlCol="0">
            <a:spAutoFit/>
          </a:bodyPr>
          <a:lstStyle/>
          <a:p>
            <a:r>
              <a:rPr lang="en-US" dirty="0"/>
              <a:t>15</a:t>
            </a:r>
          </a:p>
        </p:txBody>
      </p:sp>
      <p:sp>
        <p:nvSpPr>
          <p:cNvPr id="9" name="TextBox 8">
            <a:extLst>
              <a:ext uri="{FF2B5EF4-FFF2-40B4-BE49-F238E27FC236}">
                <a16:creationId xmlns:a16="http://schemas.microsoft.com/office/drawing/2014/main" id="{8AE7C072-C340-FB45-93AF-ED1CEEFF8D1D}"/>
              </a:ext>
            </a:extLst>
          </p:cNvPr>
          <p:cNvSpPr txBox="1"/>
          <p:nvPr/>
        </p:nvSpPr>
        <p:spPr>
          <a:xfrm>
            <a:off x="8457516" y="3917786"/>
            <a:ext cx="437940" cy="369332"/>
          </a:xfrm>
          <a:prstGeom prst="rect">
            <a:avLst/>
          </a:prstGeom>
          <a:noFill/>
        </p:spPr>
        <p:txBody>
          <a:bodyPr wrap="none" rtlCol="0">
            <a:spAutoFit/>
          </a:bodyPr>
          <a:lstStyle/>
          <a:p>
            <a:r>
              <a:rPr lang="en-US" dirty="0"/>
              <a:t>20</a:t>
            </a:r>
          </a:p>
        </p:txBody>
      </p:sp>
      <p:sp>
        <p:nvSpPr>
          <p:cNvPr id="10" name="TextBox 9">
            <a:extLst>
              <a:ext uri="{FF2B5EF4-FFF2-40B4-BE49-F238E27FC236}">
                <a16:creationId xmlns:a16="http://schemas.microsoft.com/office/drawing/2014/main" id="{FBA21BA8-1003-B849-89F0-65BA20FEDE45}"/>
              </a:ext>
            </a:extLst>
          </p:cNvPr>
          <p:cNvSpPr txBox="1"/>
          <p:nvPr/>
        </p:nvSpPr>
        <p:spPr>
          <a:xfrm>
            <a:off x="8238546" y="3358190"/>
            <a:ext cx="437940" cy="369332"/>
          </a:xfrm>
          <a:prstGeom prst="rect">
            <a:avLst/>
          </a:prstGeom>
          <a:noFill/>
        </p:spPr>
        <p:txBody>
          <a:bodyPr wrap="none" rtlCol="0">
            <a:spAutoFit/>
          </a:bodyPr>
          <a:lstStyle/>
          <a:p>
            <a:r>
              <a:rPr lang="en-US" dirty="0"/>
              <a:t>25</a:t>
            </a:r>
          </a:p>
        </p:txBody>
      </p:sp>
      <p:sp>
        <p:nvSpPr>
          <p:cNvPr id="11" name="TextBox 10">
            <a:extLst>
              <a:ext uri="{FF2B5EF4-FFF2-40B4-BE49-F238E27FC236}">
                <a16:creationId xmlns:a16="http://schemas.microsoft.com/office/drawing/2014/main" id="{8A8FECB4-6AB7-614D-92AC-9CBE2C9AF7FB}"/>
              </a:ext>
            </a:extLst>
          </p:cNvPr>
          <p:cNvSpPr txBox="1"/>
          <p:nvPr/>
        </p:nvSpPr>
        <p:spPr>
          <a:xfrm>
            <a:off x="7562586" y="3059668"/>
            <a:ext cx="437940"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C8244596-925C-1541-A6F7-7323095E53F2}"/>
              </a:ext>
            </a:extLst>
          </p:cNvPr>
          <p:cNvSpPr txBox="1"/>
          <p:nvPr/>
        </p:nvSpPr>
        <p:spPr>
          <a:xfrm>
            <a:off x="7944234" y="2346853"/>
            <a:ext cx="513282" cy="369332"/>
          </a:xfrm>
          <a:prstGeom prst="rect">
            <a:avLst/>
          </a:prstGeom>
          <a:noFill/>
        </p:spPr>
        <p:txBody>
          <a:bodyPr wrap="none" rtlCol="0">
            <a:spAutoFit/>
          </a:bodyPr>
          <a:lstStyle/>
          <a:p>
            <a:r>
              <a:rPr lang="en-US" dirty="0"/>
              <a:t>End</a:t>
            </a:r>
          </a:p>
        </p:txBody>
      </p:sp>
    </p:spTree>
    <p:extLst>
      <p:ext uri="{BB962C8B-B14F-4D97-AF65-F5344CB8AC3E}">
        <p14:creationId xmlns:p14="http://schemas.microsoft.com/office/powerpoint/2010/main" val="35194704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FF906-D7BC-6F4A-940F-7BD122F56964}"/>
              </a:ext>
            </a:extLst>
          </p:cNvPr>
          <p:cNvSpPr>
            <a:spLocks noGrp="1"/>
          </p:cNvSpPr>
          <p:nvPr>
            <p:ph type="title"/>
          </p:nvPr>
        </p:nvSpPr>
        <p:spPr/>
        <p:txBody>
          <a:bodyPr/>
          <a:lstStyle/>
          <a:p>
            <a:r>
              <a:rPr lang="en-US" dirty="0"/>
              <a:t>Slingshot in Practice: iPSC differentiation</a:t>
            </a:r>
          </a:p>
        </p:txBody>
      </p:sp>
      <p:sp>
        <p:nvSpPr>
          <p:cNvPr id="3" name="Content Placeholder 2">
            <a:extLst>
              <a:ext uri="{FF2B5EF4-FFF2-40B4-BE49-F238E27FC236}">
                <a16:creationId xmlns:a16="http://schemas.microsoft.com/office/drawing/2014/main" id="{2800DB16-EF80-124D-B23E-52FF6CC2397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7E00AC5-B675-9E47-9390-E66DF50BCCA1}"/>
              </a:ext>
            </a:extLst>
          </p:cNvPr>
          <p:cNvPicPr>
            <a:picLocks noChangeAspect="1"/>
          </p:cNvPicPr>
          <p:nvPr/>
        </p:nvPicPr>
        <p:blipFill>
          <a:blip r:embed="rId2">
            <a:alphaModFix amt="67000"/>
          </a:blip>
          <a:stretch>
            <a:fillRect/>
          </a:stretch>
        </p:blipFill>
        <p:spPr>
          <a:xfrm>
            <a:off x="800100" y="1723149"/>
            <a:ext cx="10591800" cy="4241800"/>
          </a:xfrm>
          <a:prstGeom prst="rect">
            <a:avLst/>
          </a:prstGeom>
        </p:spPr>
      </p:pic>
      <p:sp>
        <p:nvSpPr>
          <p:cNvPr id="5" name="TextBox 4">
            <a:extLst>
              <a:ext uri="{FF2B5EF4-FFF2-40B4-BE49-F238E27FC236}">
                <a16:creationId xmlns:a16="http://schemas.microsoft.com/office/drawing/2014/main" id="{877761B7-907E-114B-8216-10EF071C95F8}"/>
              </a:ext>
            </a:extLst>
          </p:cNvPr>
          <p:cNvSpPr txBox="1"/>
          <p:nvPr/>
        </p:nvSpPr>
        <p:spPr>
          <a:xfrm>
            <a:off x="9790386" y="2081048"/>
            <a:ext cx="816442" cy="369332"/>
          </a:xfrm>
          <a:prstGeom prst="rect">
            <a:avLst/>
          </a:prstGeom>
          <a:noFill/>
        </p:spPr>
        <p:txBody>
          <a:bodyPr wrap="none" rtlCol="0">
            <a:spAutoFit/>
          </a:bodyPr>
          <a:lstStyle/>
          <a:p>
            <a:r>
              <a:rPr lang="en-US" dirty="0"/>
              <a:t>0 days</a:t>
            </a:r>
          </a:p>
        </p:txBody>
      </p:sp>
      <p:sp>
        <p:nvSpPr>
          <p:cNvPr id="6" name="TextBox 5">
            <a:extLst>
              <a:ext uri="{FF2B5EF4-FFF2-40B4-BE49-F238E27FC236}">
                <a16:creationId xmlns:a16="http://schemas.microsoft.com/office/drawing/2014/main" id="{02BBFBA3-CCC7-C141-9014-8E1F48F21A4F}"/>
              </a:ext>
            </a:extLst>
          </p:cNvPr>
          <p:cNvSpPr txBox="1"/>
          <p:nvPr/>
        </p:nvSpPr>
        <p:spPr>
          <a:xfrm>
            <a:off x="10606828" y="3542856"/>
            <a:ext cx="311304" cy="369332"/>
          </a:xfrm>
          <a:prstGeom prst="rect">
            <a:avLst/>
          </a:prstGeom>
          <a:noFill/>
        </p:spPr>
        <p:txBody>
          <a:bodyPr wrap="none" rtlCol="0">
            <a:spAutoFit/>
          </a:bodyPr>
          <a:lstStyle/>
          <a:p>
            <a:r>
              <a:rPr lang="en-US" dirty="0"/>
              <a:t>2</a:t>
            </a:r>
          </a:p>
        </p:txBody>
      </p:sp>
      <p:sp>
        <p:nvSpPr>
          <p:cNvPr id="7" name="TextBox 6">
            <a:extLst>
              <a:ext uri="{FF2B5EF4-FFF2-40B4-BE49-F238E27FC236}">
                <a16:creationId xmlns:a16="http://schemas.microsoft.com/office/drawing/2014/main" id="{E57592AD-5516-A74A-BBAF-F26B8FE38861}"/>
              </a:ext>
            </a:extLst>
          </p:cNvPr>
          <p:cNvSpPr txBox="1"/>
          <p:nvPr/>
        </p:nvSpPr>
        <p:spPr>
          <a:xfrm>
            <a:off x="9571416" y="4407621"/>
            <a:ext cx="437940" cy="369332"/>
          </a:xfrm>
          <a:prstGeom prst="rect">
            <a:avLst/>
          </a:prstGeom>
          <a:noFill/>
        </p:spPr>
        <p:txBody>
          <a:bodyPr wrap="none" rtlCol="0">
            <a:spAutoFit/>
          </a:bodyPr>
          <a:lstStyle/>
          <a:p>
            <a:r>
              <a:rPr lang="en-US" dirty="0"/>
              <a:t>10</a:t>
            </a:r>
          </a:p>
        </p:txBody>
      </p:sp>
      <p:sp>
        <p:nvSpPr>
          <p:cNvPr id="8" name="TextBox 7">
            <a:extLst>
              <a:ext uri="{FF2B5EF4-FFF2-40B4-BE49-F238E27FC236}">
                <a16:creationId xmlns:a16="http://schemas.microsoft.com/office/drawing/2014/main" id="{3AD1831F-7A7B-4F40-A89A-09903ABA1D87}"/>
              </a:ext>
            </a:extLst>
          </p:cNvPr>
          <p:cNvSpPr txBox="1"/>
          <p:nvPr/>
        </p:nvSpPr>
        <p:spPr>
          <a:xfrm>
            <a:off x="9133476" y="3917786"/>
            <a:ext cx="437940" cy="369332"/>
          </a:xfrm>
          <a:prstGeom prst="rect">
            <a:avLst/>
          </a:prstGeom>
          <a:noFill/>
        </p:spPr>
        <p:txBody>
          <a:bodyPr wrap="none" rtlCol="0">
            <a:spAutoFit/>
          </a:bodyPr>
          <a:lstStyle/>
          <a:p>
            <a:r>
              <a:rPr lang="en-US" dirty="0"/>
              <a:t>15</a:t>
            </a:r>
          </a:p>
        </p:txBody>
      </p:sp>
      <p:sp>
        <p:nvSpPr>
          <p:cNvPr id="9" name="TextBox 8">
            <a:extLst>
              <a:ext uri="{FF2B5EF4-FFF2-40B4-BE49-F238E27FC236}">
                <a16:creationId xmlns:a16="http://schemas.microsoft.com/office/drawing/2014/main" id="{8AE7C072-C340-FB45-93AF-ED1CEEFF8D1D}"/>
              </a:ext>
            </a:extLst>
          </p:cNvPr>
          <p:cNvSpPr txBox="1"/>
          <p:nvPr/>
        </p:nvSpPr>
        <p:spPr>
          <a:xfrm>
            <a:off x="8457516" y="3917786"/>
            <a:ext cx="437940" cy="369332"/>
          </a:xfrm>
          <a:prstGeom prst="rect">
            <a:avLst/>
          </a:prstGeom>
          <a:noFill/>
        </p:spPr>
        <p:txBody>
          <a:bodyPr wrap="none" rtlCol="0">
            <a:spAutoFit/>
          </a:bodyPr>
          <a:lstStyle/>
          <a:p>
            <a:r>
              <a:rPr lang="en-US" dirty="0"/>
              <a:t>20</a:t>
            </a:r>
          </a:p>
        </p:txBody>
      </p:sp>
      <p:sp>
        <p:nvSpPr>
          <p:cNvPr id="10" name="TextBox 9">
            <a:extLst>
              <a:ext uri="{FF2B5EF4-FFF2-40B4-BE49-F238E27FC236}">
                <a16:creationId xmlns:a16="http://schemas.microsoft.com/office/drawing/2014/main" id="{FBA21BA8-1003-B849-89F0-65BA20FEDE45}"/>
              </a:ext>
            </a:extLst>
          </p:cNvPr>
          <p:cNvSpPr txBox="1"/>
          <p:nvPr/>
        </p:nvSpPr>
        <p:spPr>
          <a:xfrm>
            <a:off x="8238546" y="3358190"/>
            <a:ext cx="437940" cy="369332"/>
          </a:xfrm>
          <a:prstGeom prst="rect">
            <a:avLst/>
          </a:prstGeom>
          <a:noFill/>
        </p:spPr>
        <p:txBody>
          <a:bodyPr wrap="none" rtlCol="0">
            <a:spAutoFit/>
          </a:bodyPr>
          <a:lstStyle/>
          <a:p>
            <a:r>
              <a:rPr lang="en-US" dirty="0"/>
              <a:t>25</a:t>
            </a:r>
          </a:p>
        </p:txBody>
      </p:sp>
      <p:sp>
        <p:nvSpPr>
          <p:cNvPr id="11" name="TextBox 10">
            <a:extLst>
              <a:ext uri="{FF2B5EF4-FFF2-40B4-BE49-F238E27FC236}">
                <a16:creationId xmlns:a16="http://schemas.microsoft.com/office/drawing/2014/main" id="{8A8FECB4-6AB7-614D-92AC-9CBE2C9AF7FB}"/>
              </a:ext>
            </a:extLst>
          </p:cNvPr>
          <p:cNvSpPr txBox="1"/>
          <p:nvPr/>
        </p:nvSpPr>
        <p:spPr>
          <a:xfrm>
            <a:off x="7562586" y="3059668"/>
            <a:ext cx="437940" cy="369332"/>
          </a:xfrm>
          <a:prstGeom prst="rect">
            <a:avLst/>
          </a:prstGeom>
          <a:noFill/>
        </p:spPr>
        <p:txBody>
          <a:bodyPr wrap="none" rtlCol="0">
            <a:spAutoFit/>
          </a:bodyPr>
          <a:lstStyle/>
          <a:p>
            <a:r>
              <a:rPr lang="en-US" dirty="0"/>
              <a:t>40</a:t>
            </a:r>
          </a:p>
        </p:txBody>
      </p:sp>
      <p:sp>
        <p:nvSpPr>
          <p:cNvPr id="12" name="TextBox 11">
            <a:extLst>
              <a:ext uri="{FF2B5EF4-FFF2-40B4-BE49-F238E27FC236}">
                <a16:creationId xmlns:a16="http://schemas.microsoft.com/office/drawing/2014/main" id="{C8244596-925C-1541-A6F7-7323095E53F2}"/>
              </a:ext>
            </a:extLst>
          </p:cNvPr>
          <p:cNvSpPr txBox="1"/>
          <p:nvPr/>
        </p:nvSpPr>
        <p:spPr>
          <a:xfrm>
            <a:off x="7944234" y="2346853"/>
            <a:ext cx="513282" cy="369332"/>
          </a:xfrm>
          <a:prstGeom prst="rect">
            <a:avLst/>
          </a:prstGeom>
          <a:noFill/>
        </p:spPr>
        <p:txBody>
          <a:bodyPr wrap="none" rtlCol="0">
            <a:spAutoFit/>
          </a:bodyPr>
          <a:lstStyle/>
          <a:p>
            <a:r>
              <a:rPr lang="en-US" dirty="0"/>
              <a:t>End</a:t>
            </a:r>
          </a:p>
        </p:txBody>
      </p:sp>
      <mc:AlternateContent xmlns:mc="http://schemas.openxmlformats.org/markup-compatibility/2006" xmlns:p14="http://schemas.microsoft.com/office/powerpoint/2010/main">
        <mc:Choice Requires="p14">
          <p:contentPart p14:bwMode="auto" r:id="rId3">
            <p14:nvContentPartPr>
              <p14:cNvPr id="16" name="Ink 15">
                <a:extLst>
                  <a:ext uri="{FF2B5EF4-FFF2-40B4-BE49-F238E27FC236}">
                    <a16:creationId xmlns:a16="http://schemas.microsoft.com/office/drawing/2014/main" id="{FDA66E8A-4CA4-6448-9BA1-6A96B12F2D6D}"/>
                  </a:ext>
                </a:extLst>
              </p14:cNvPr>
              <p14:cNvContentPartPr/>
              <p14:nvPr/>
            </p14:nvContentPartPr>
            <p14:xfrm>
              <a:off x="2261259" y="2564752"/>
              <a:ext cx="1247400" cy="1609560"/>
            </p14:xfrm>
          </p:contentPart>
        </mc:Choice>
        <mc:Fallback xmlns="">
          <p:pic>
            <p:nvPicPr>
              <p:cNvPr id="16" name="Ink 15">
                <a:extLst>
                  <a:ext uri="{FF2B5EF4-FFF2-40B4-BE49-F238E27FC236}">
                    <a16:creationId xmlns:a16="http://schemas.microsoft.com/office/drawing/2014/main" id="{FDA66E8A-4CA4-6448-9BA1-6A96B12F2D6D}"/>
                  </a:ext>
                </a:extLst>
              </p:cNvPr>
              <p:cNvPicPr/>
              <p:nvPr/>
            </p:nvPicPr>
            <p:blipFill>
              <a:blip r:embed="rId4"/>
              <a:stretch>
                <a:fillRect/>
              </a:stretch>
            </p:blipFill>
            <p:spPr>
              <a:xfrm>
                <a:off x="2225619" y="2528752"/>
                <a:ext cx="1319040" cy="1681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F70B733C-36B3-C042-8DFE-23159583B827}"/>
                  </a:ext>
                </a:extLst>
              </p14:cNvPr>
              <p14:cNvContentPartPr/>
              <p14:nvPr/>
            </p14:nvContentPartPr>
            <p14:xfrm>
              <a:off x="3212019" y="3330112"/>
              <a:ext cx="439920" cy="848520"/>
            </p14:xfrm>
          </p:contentPart>
        </mc:Choice>
        <mc:Fallback xmlns="">
          <p:pic>
            <p:nvPicPr>
              <p:cNvPr id="19" name="Ink 18">
                <a:extLst>
                  <a:ext uri="{FF2B5EF4-FFF2-40B4-BE49-F238E27FC236}">
                    <a16:creationId xmlns:a16="http://schemas.microsoft.com/office/drawing/2014/main" id="{F70B733C-36B3-C042-8DFE-23159583B827}"/>
                  </a:ext>
                </a:extLst>
              </p:cNvPr>
              <p:cNvPicPr/>
              <p:nvPr/>
            </p:nvPicPr>
            <p:blipFill>
              <a:blip r:embed="rId6"/>
              <a:stretch>
                <a:fillRect/>
              </a:stretch>
            </p:blipFill>
            <p:spPr>
              <a:xfrm>
                <a:off x="3176379" y="3294472"/>
                <a:ext cx="511560" cy="920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 name="Ink 19">
                <a:extLst>
                  <a:ext uri="{FF2B5EF4-FFF2-40B4-BE49-F238E27FC236}">
                    <a16:creationId xmlns:a16="http://schemas.microsoft.com/office/drawing/2014/main" id="{FD5057E8-1117-7C4C-9C76-356250B20393}"/>
                  </a:ext>
                </a:extLst>
              </p14:cNvPr>
              <p14:cNvContentPartPr/>
              <p14:nvPr/>
            </p14:nvContentPartPr>
            <p14:xfrm>
              <a:off x="2554659" y="3887392"/>
              <a:ext cx="1011960" cy="672480"/>
            </p14:xfrm>
          </p:contentPart>
        </mc:Choice>
        <mc:Fallback xmlns="">
          <p:pic>
            <p:nvPicPr>
              <p:cNvPr id="20" name="Ink 19">
                <a:extLst>
                  <a:ext uri="{FF2B5EF4-FFF2-40B4-BE49-F238E27FC236}">
                    <a16:creationId xmlns:a16="http://schemas.microsoft.com/office/drawing/2014/main" id="{FD5057E8-1117-7C4C-9C76-356250B20393}"/>
                  </a:ext>
                </a:extLst>
              </p:cNvPr>
              <p:cNvPicPr/>
              <p:nvPr/>
            </p:nvPicPr>
            <p:blipFill>
              <a:blip r:embed="rId8"/>
              <a:stretch>
                <a:fillRect/>
              </a:stretch>
            </p:blipFill>
            <p:spPr>
              <a:xfrm>
                <a:off x="2519019" y="3851392"/>
                <a:ext cx="1083600" cy="744120"/>
              </a:xfrm>
              <a:prstGeom prst="rect">
                <a:avLst/>
              </a:prstGeom>
            </p:spPr>
          </p:pic>
        </mc:Fallback>
      </mc:AlternateContent>
      <p:sp>
        <p:nvSpPr>
          <p:cNvPr id="24" name="TextBox 23">
            <a:extLst>
              <a:ext uri="{FF2B5EF4-FFF2-40B4-BE49-F238E27FC236}">
                <a16:creationId xmlns:a16="http://schemas.microsoft.com/office/drawing/2014/main" id="{CA207877-39BC-C540-B0F6-C8B718D765FA}"/>
              </a:ext>
            </a:extLst>
          </p:cNvPr>
          <p:cNvSpPr txBox="1"/>
          <p:nvPr/>
        </p:nvSpPr>
        <p:spPr>
          <a:xfrm>
            <a:off x="1711268" y="4559872"/>
            <a:ext cx="1099981" cy="369332"/>
          </a:xfrm>
          <a:prstGeom prst="rect">
            <a:avLst/>
          </a:prstGeom>
          <a:noFill/>
        </p:spPr>
        <p:txBody>
          <a:bodyPr wrap="none" rtlCol="0">
            <a:spAutoFit/>
          </a:bodyPr>
          <a:lstStyle/>
          <a:p>
            <a:r>
              <a:rPr lang="en-US" dirty="0"/>
              <a:t>Dead end</a:t>
            </a:r>
          </a:p>
        </p:txBody>
      </p:sp>
      <p:sp>
        <p:nvSpPr>
          <p:cNvPr id="25" name="TextBox 24">
            <a:extLst>
              <a:ext uri="{FF2B5EF4-FFF2-40B4-BE49-F238E27FC236}">
                <a16:creationId xmlns:a16="http://schemas.microsoft.com/office/drawing/2014/main" id="{1238C2E3-C040-8E42-B88D-AC1A4E2D25A5}"/>
              </a:ext>
            </a:extLst>
          </p:cNvPr>
          <p:cNvSpPr txBox="1"/>
          <p:nvPr/>
        </p:nvSpPr>
        <p:spPr>
          <a:xfrm>
            <a:off x="3529434" y="3072456"/>
            <a:ext cx="1099981" cy="369332"/>
          </a:xfrm>
          <a:prstGeom prst="rect">
            <a:avLst/>
          </a:prstGeom>
          <a:noFill/>
        </p:spPr>
        <p:txBody>
          <a:bodyPr wrap="none" rtlCol="0">
            <a:spAutoFit/>
          </a:bodyPr>
          <a:lstStyle/>
          <a:p>
            <a:r>
              <a:rPr lang="en-US" dirty="0"/>
              <a:t>Dead end</a:t>
            </a:r>
          </a:p>
        </p:txBody>
      </p:sp>
      <p:sp>
        <p:nvSpPr>
          <p:cNvPr id="26" name="TextBox 25">
            <a:extLst>
              <a:ext uri="{FF2B5EF4-FFF2-40B4-BE49-F238E27FC236}">
                <a16:creationId xmlns:a16="http://schemas.microsoft.com/office/drawing/2014/main" id="{10E22C9B-D10D-F341-B7A0-6F326CB8F0F1}"/>
              </a:ext>
            </a:extLst>
          </p:cNvPr>
          <p:cNvSpPr txBox="1"/>
          <p:nvPr/>
        </p:nvSpPr>
        <p:spPr>
          <a:xfrm>
            <a:off x="1711268" y="2191100"/>
            <a:ext cx="1741182" cy="369332"/>
          </a:xfrm>
          <a:prstGeom prst="rect">
            <a:avLst/>
          </a:prstGeom>
          <a:noFill/>
        </p:spPr>
        <p:txBody>
          <a:bodyPr wrap="none" rtlCol="0">
            <a:spAutoFit/>
          </a:bodyPr>
          <a:lstStyle/>
          <a:p>
            <a:r>
              <a:rPr lang="en-US" dirty="0"/>
              <a:t>Desired cell type</a:t>
            </a:r>
          </a:p>
        </p:txBody>
      </p:sp>
    </p:spTree>
    <p:extLst>
      <p:ext uri="{BB962C8B-B14F-4D97-AF65-F5344CB8AC3E}">
        <p14:creationId xmlns:p14="http://schemas.microsoft.com/office/powerpoint/2010/main" val="1181565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87ED-6A0D-F248-9B37-0307E1648E68}"/>
              </a:ext>
            </a:extLst>
          </p:cNvPr>
          <p:cNvSpPr>
            <a:spLocks noGrp="1"/>
          </p:cNvSpPr>
          <p:nvPr>
            <p:ph type="title"/>
          </p:nvPr>
        </p:nvSpPr>
        <p:spPr/>
        <p:txBody>
          <a:bodyPr/>
          <a:lstStyle/>
          <a:p>
            <a:r>
              <a:rPr lang="en-US" dirty="0"/>
              <a:t>Calculate </a:t>
            </a:r>
            <a:r>
              <a:rPr lang="en-US" dirty="0" err="1"/>
              <a:t>pseudotime</a:t>
            </a:r>
            <a:r>
              <a:rPr lang="en-US" dirty="0"/>
              <a:t> across </a:t>
            </a:r>
            <a:r>
              <a:rPr lang="en-US" i="1" dirty="0"/>
              <a:t>each</a:t>
            </a:r>
            <a:r>
              <a:rPr lang="en-US" dirty="0"/>
              <a:t> trajectory</a:t>
            </a:r>
          </a:p>
        </p:txBody>
      </p:sp>
      <p:pic>
        <p:nvPicPr>
          <p:cNvPr id="6" name="Picture 5">
            <a:extLst>
              <a:ext uri="{FF2B5EF4-FFF2-40B4-BE49-F238E27FC236}">
                <a16:creationId xmlns:a16="http://schemas.microsoft.com/office/drawing/2014/main" id="{0A1C87EA-5309-7D46-8CB3-CC3AF919F8F7}"/>
              </a:ext>
            </a:extLst>
          </p:cNvPr>
          <p:cNvPicPr>
            <a:picLocks noChangeAspect="1"/>
          </p:cNvPicPr>
          <p:nvPr/>
        </p:nvPicPr>
        <p:blipFill rotWithShape="1">
          <a:blip r:embed="rId2"/>
          <a:srcRect l="10537" b="16857"/>
          <a:stretch/>
        </p:blipFill>
        <p:spPr>
          <a:xfrm>
            <a:off x="2254469" y="1729748"/>
            <a:ext cx="7755761" cy="4276914"/>
          </a:xfrm>
          <a:prstGeom prst="rect">
            <a:avLst/>
          </a:prstGeom>
        </p:spPr>
      </p:pic>
      <p:sp>
        <p:nvSpPr>
          <p:cNvPr id="10" name="TextBox 9">
            <a:extLst>
              <a:ext uri="{FF2B5EF4-FFF2-40B4-BE49-F238E27FC236}">
                <a16:creationId xmlns:a16="http://schemas.microsoft.com/office/drawing/2014/main" id="{7FF7F840-4C45-2749-9C6B-6731B6DA57FB}"/>
              </a:ext>
            </a:extLst>
          </p:cNvPr>
          <p:cNvSpPr txBox="1"/>
          <p:nvPr/>
        </p:nvSpPr>
        <p:spPr>
          <a:xfrm rot="16200000">
            <a:off x="1497725" y="4531879"/>
            <a:ext cx="561564" cy="369332"/>
          </a:xfrm>
          <a:prstGeom prst="rect">
            <a:avLst/>
          </a:prstGeom>
          <a:noFill/>
        </p:spPr>
        <p:txBody>
          <a:bodyPr wrap="none" rtlCol="0">
            <a:spAutoFit/>
          </a:bodyPr>
          <a:lstStyle/>
          <a:p>
            <a:r>
              <a:rPr lang="en-US" dirty="0"/>
              <a:t>Age</a:t>
            </a:r>
          </a:p>
        </p:txBody>
      </p:sp>
      <p:cxnSp>
        <p:nvCxnSpPr>
          <p:cNvPr id="12" name="Straight Arrow Connector 11">
            <a:extLst>
              <a:ext uri="{FF2B5EF4-FFF2-40B4-BE49-F238E27FC236}">
                <a16:creationId xmlns:a16="http://schemas.microsoft.com/office/drawing/2014/main" id="{08B26EFA-05F7-5545-B0CF-EAE9EBBA4A03}"/>
              </a:ext>
            </a:extLst>
          </p:cNvPr>
          <p:cNvCxnSpPr/>
          <p:nvPr/>
        </p:nvCxnSpPr>
        <p:spPr>
          <a:xfrm flipV="1">
            <a:off x="1794272" y="2961687"/>
            <a:ext cx="0" cy="14740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9024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87ED-6A0D-F248-9B37-0307E1648E68}"/>
              </a:ext>
            </a:extLst>
          </p:cNvPr>
          <p:cNvSpPr>
            <a:spLocks noGrp="1"/>
          </p:cNvSpPr>
          <p:nvPr>
            <p:ph type="title"/>
          </p:nvPr>
        </p:nvSpPr>
        <p:spPr/>
        <p:txBody>
          <a:bodyPr/>
          <a:lstStyle/>
          <a:p>
            <a:r>
              <a:rPr lang="en-US" dirty="0"/>
              <a:t>Calculate </a:t>
            </a:r>
            <a:r>
              <a:rPr lang="en-US" dirty="0" err="1"/>
              <a:t>pseudotime</a:t>
            </a:r>
            <a:r>
              <a:rPr lang="en-US" dirty="0"/>
              <a:t> across </a:t>
            </a:r>
            <a:r>
              <a:rPr lang="en-US" i="1" dirty="0"/>
              <a:t>each</a:t>
            </a:r>
            <a:r>
              <a:rPr lang="en-US" dirty="0"/>
              <a:t> trajectory</a:t>
            </a:r>
          </a:p>
        </p:txBody>
      </p:sp>
      <p:pic>
        <p:nvPicPr>
          <p:cNvPr id="6" name="Picture 5">
            <a:extLst>
              <a:ext uri="{FF2B5EF4-FFF2-40B4-BE49-F238E27FC236}">
                <a16:creationId xmlns:a16="http://schemas.microsoft.com/office/drawing/2014/main" id="{0A1C87EA-5309-7D46-8CB3-CC3AF919F8F7}"/>
              </a:ext>
            </a:extLst>
          </p:cNvPr>
          <p:cNvPicPr>
            <a:picLocks noChangeAspect="1"/>
          </p:cNvPicPr>
          <p:nvPr/>
        </p:nvPicPr>
        <p:blipFill rotWithShape="1">
          <a:blip r:embed="rId2"/>
          <a:srcRect l="10537" b="16857"/>
          <a:stretch/>
        </p:blipFill>
        <p:spPr>
          <a:xfrm>
            <a:off x="2254469" y="1729748"/>
            <a:ext cx="7755761" cy="4276914"/>
          </a:xfrm>
          <a:prstGeom prst="rect">
            <a:avLst/>
          </a:prstGeom>
        </p:spPr>
      </p:pic>
      <p:sp>
        <p:nvSpPr>
          <p:cNvPr id="10" name="TextBox 9">
            <a:extLst>
              <a:ext uri="{FF2B5EF4-FFF2-40B4-BE49-F238E27FC236}">
                <a16:creationId xmlns:a16="http://schemas.microsoft.com/office/drawing/2014/main" id="{7FF7F840-4C45-2749-9C6B-6731B6DA57FB}"/>
              </a:ext>
            </a:extLst>
          </p:cNvPr>
          <p:cNvSpPr txBox="1"/>
          <p:nvPr/>
        </p:nvSpPr>
        <p:spPr>
          <a:xfrm rot="16200000">
            <a:off x="1497725" y="4531879"/>
            <a:ext cx="561564" cy="369332"/>
          </a:xfrm>
          <a:prstGeom prst="rect">
            <a:avLst/>
          </a:prstGeom>
          <a:noFill/>
        </p:spPr>
        <p:txBody>
          <a:bodyPr wrap="none" rtlCol="0">
            <a:spAutoFit/>
          </a:bodyPr>
          <a:lstStyle/>
          <a:p>
            <a:r>
              <a:rPr lang="en-US" dirty="0"/>
              <a:t>Age</a:t>
            </a:r>
          </a:p>
        </p:txBody>
      </p:sp>
      <p:cxnSp>
        <p:nvCxnSpPr>
          <p:cNvPr id="12" name="Straight Arrow Connector 11">
            <a:extLst>
              <a:ext uri="{FF2B5EF4-FFF2-40B4-BE49-F238E27FC236}">
                <a16:creationId xmlns:a16="http://schemas.microsoft.com/office/drawing/2014/main" id="{08B26EFA-05F7-5545-B0CF-EAE9EBBA4A03}"/>
              </a:ext>
            </a:extLst>
          </p:cNvPr>
          <p:cNvCxnSpPr/>
          <p:nvPr/>
        </p:nvCxnSpPr>
        <p:spPr>
          <a:xfrm flipV="1">
            <a:off x="1794272" y="2961687"/>
            <a:ext cx="0" cy="147407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CF601217-FC2C-B545-8B36-9E8692430BB3}"/>
                  </a:ext>
                </a:extLst>
              </p14:cNvPr>
              <p14:cNvContentPartPr/>
              <p14:nvPr/>
            </p14:nvContentPartPr>
            <p14:xfrm>
              <a:off x="1910098" y="1593112"/>
              <a:ext cx="3596760" cy="1764360"/>
            </p14:xfrm>
          </p:contentPart>
        </mc:Choice>
        <mc:Fallback xmlns="">
          <p:pic>
            <p:nvPicPr>
              <p:cNvPr id="13" name="Ink 12">
                <a:extLst>
                  <a:ext uri="{FF2B5EF4-FFF2-40B4-BE49-F238E27FC236}">
                    <a16:creationId xmlns:a16="http://schemas.microsoft.com/office/drawing/2014/main" id="{CF601217-FC2C-B545-8B36-9E8692430BB3}"/>
                  </a:ext>
                </a:extLst>
              </p:cNvPr>
              <p:cNvPicPr/>
              <p:nvPr/>
            </p:nvPicPr>
            <p:blipFill>
              <a:blip r:embed="rId4"/>
              <a:stretch>
                <a:fillRect/>
              </a:stretch>
            </p:blipFill>
            <p:spPr>
              <a:xfrm>
                <a:off x="1874458" y="1557472"/>
                <a:ext cx="3668400" cy="1836000"/>
              </a:xfrm>
              <a:prstGeom prst="rect">
                <a:avLst/>
              </a:prstGeom>
            </p:spPr>
          </p:pic>
        </mc:Fallback>
      </mc:AlternateContent>
      <p:sp>
        <p:nvSpPr>
          <p:cNvPr id="14" name="TextBox 13">
            <a:extLst>
              <a:ext uri="{FF2B5EF4-FFF2-40B4-BE49-F238E27FC236}">
                <a16:creationId xmlns:a16="http://schemas.microsoft.com/office/drawing/2014/main" id="{80DB5E8D-895C-9747-851D-1AA8AEE8DA3D}"/>
              </a:ext>
            </a:extLst>
          </p:cNvPr>
          <p:cNvSpPr txBox="1"/>
          <p:nvPr/>
        </p:nvSpPr>
        <p:spPr>
          <a:xfrm>
            <a:off x="157656" y="1828961"/>
            <a:ext cx="2364828" cy="646331"/>
          </a:xfrm>
          <a:prstGeom prst="rect">
            <a:avLst/>
          </a:prstGeom>
          <a:noFill/>
        </p:spPr>
        <p:txBody>
          <a:bodyPr wrap="square" rtlCol="0">
            <a:spAutoFit/>
          </a:bodyPr>
          <a:lstStyle/>
          <a:p>
            <a:r>
              <a:rPr lang="en-US" dirty="0"/>
              <a:t>Curve matches known time points</a:t>
            </a:r>
          </a:p>
        </p:txBody>
      </p:sp>
    </p:spTree>
    <p:extLst>
      <p:ext uri="{BB962C8B-B14F-4D97-AF65-F5344CB8AC3E}">
        <p14:creationId xmlns:p14="http://schemas.microsoft.com/office/powerpoint/2010/main" val="15455610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487ED-6A0D-F248-9B37-0307E1648E68}"/>
              </a:ext>
            </a:extLst>
          </p:cNvPr>
          <p:cNvSpPr>
            <a:spLocks noGrp="1"/>
          </p:cNvSpPr>
          <p:nvPr>
            <p:ph type="title"/>
          </p:nvPr>
        </p:nvSpPr>
        <p:spPr/>
        <p:txBody>
          <a:bodyPr/>
          <a:lstStyle/>
          <a:p>
            <a:r>
              <a:rPr lang="en-US" dirty="0"/>
              <a:t>Gene expression by </a:t>
            </a:r>
            <a:r>
              <a:rPr lang="en-US" dirty="0" err="1"/>
              <a:t>pseudotime</a:t>
            </a:r>
            <a:r>
              <a:rPr lang="en-US" dirty="0"/>
              <a:t> across each curve</a:t>
            </a:r>
          </a:p>
        </p:txBody>
      </p:sp>
      <p:pic>
        <p:nvPicPr>
          <p:cNvPr id="3" name="Picture 2">
            <a:extLst>
              <a:ext uri="{FF2B5EF4-FFF2-40B4-BE49-F238E27FC236}">
                <a16:creationId xmlns:a16="http://schemas.microsoft.com/office/drawing/2014/main" id="{C08EB5CE-D5CF-1545-846A-76C754AA2D6F}"/>
              </a:ext>
            </a:extLst>
          </p:cNvPr>
          <p:cNvPicPr>
            <a:picLocks noChangeAspect="1"/>
          </p:cNvPicPr>
          <p:nvPr/>
        </p:nvPicPr>
        <p:blipFill rotWithShape="1">
          <a:blip r:embed="rId2"/>
          <a:srcRect l="34318" t="2656" r="13174" b="55288"/>
          <a:stretch/>
        </p:blipFill>
        <p:spPr>
          <a:xfrm>
            <a:off x="2554012" y="2673149"/>
            <a:ext cx="5439105" cy="2716606"/>
          </a:xfrm>
          <a:prstGeom prst="rect">
            <a:avLst/>
          </a:prstGeom>
        </p:spPr>
      </p:pic>
      <p:pic>
        <p:nvPicPr>
          <p:cNvPr id="8" name="Picture 7">
            <a:extLst>
              <a:ext uri="{FF2B5EF4-FFF2-40B4-BE49-F238E27FC236}">
                <a16:creationId xmlns:a16="http://schemas.microsoft.com/office/drawing/2014/main" id="{5C868483-AE59-2541-A0A2-C5A2E1811757}"/>
              </a:ext>
            </a:extLst>
          </p:cNvPr>
          <p:cNvPicPr>
            <a:picLocks noChangeAspect="1"/>
          </p:cNvPicPr>
          <p:nvPr/>
        </p:nvPicPr>
        <p:blipFill rotWithShape="1">
          <a:blip r:embed="rId2"/>
          <a:srcRect l="88425" t="9717" b="13550"/>
          <a:stretch/>
        </p:blipFill>
        <p:spPr>
          <a:xfrm>
            <a:off x="9241220" y="2136228"/>
            <a:ext cx="928627" cy="3838904"/>
          </a:xfrm>
          <a:prstGeom prst="rect">
            <a:avLst/>
          </a:prstGeom>
        </p:spPr>
      </p:pic>
      <p:sp>
        <p:nvSpPr>
          <p:cNvPr id="4" name="TextBox 3">
            <a:extLst>
              <a:ext uri="{FF2B5EF4-FFF2-40B4-BE49-F238E27FC236}">
                <a16:creationId xmlns:a16="http://schemas.microsoft.com/office/drawing/2014/main" id="{CA06425A-F8D1-514E-BCA1-572CBEAD41F8}"/>
              </a:ext>
            </a:extLst>
          </p:cNvPr>
          <p:cNvSpPr txBox="1"/>
          <p:nvPr/>
        </p:nvSpPr>
        <p:spPr>
          <a:xfrm>
            <a:off x="838200" y="1846353"/>
            <a:ext cx="7540334" cy="461665"/>
          </a:xfrm>
          <a:prstGeom prst="rect">
            <a:avLst/>
          </a:prstGeom>
          <a:noFill/>
        </p:spPr>
        <p:txBody>
          <a:bodyPr wrap="none" rtlCol="0">
            <a:spAutoFit/>
          </a:bodyPr>
          <a:lstStyle/>
          <a:p>
            <a:r>
              <a:rPr lang="en-US" sz="2400" dirty="0"/>
              <a:t>Allows you see to curve specific patterns in gene expression </a:t>
            </a:r>
          </a:p>
        </p:txBody>
      </p:sp>
    </p:spTree>
    <p:extLst>
      <p:ext uri="{BB962C8B-B14F-4D97-AF65-F5344CB8AC3E}">
        <p14:creationId xmlns:p14="http://schemas.microsoft.com/office/powerpoint/2010/main" val="4255750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AB25E-EED9-1245-A166-3FC961DE432E}"/>
              </a:ext>
            </a:extLst>
          </p:cNvPr>
          <p:cNvSpPr>
            <a:spLocks noGrp="1"/>
          </p:cNvSpPr>
          <p:nvPr>
            <p:ph type="title"/>
          </p:nvPr>
        </p:nvSpPr>
        <p:spPr/>
        <p:txBody>
          <a:bodyPr>
            <a:normAutofit/>
          </a:bodyPr>
          <a:lstStyle/>
          <a:p>
            <a:r>
              <a:rPr lang="en-US" dirty="0"/>
              <a:t>Velocity (</a:t>
            </a:r>
            <a:r>
              <a:rPr lang="en-US" dirty="0" err="1"/>
              <a:t>velocyto</a:t>
            </a:r>
            <a:r>
              <a:rPr lang="en-US" dirty="0"/>
              <a:t>: </a:t>
            </a:r>
            <a:r>
              <a:rPr lang="en-US" dirty="0">
                <a:solidFill>
                  <a:srgbClr val="222222"/>
                </a:solidFill>
                <a:latin typeface="-apple-system"/>
              </a:rPr>
              <a:t>https://</a:t>
            </a:r>
            <a:r>
              <a:rPr lang="en-US" dirty="0" err="1">
                <a:solidFill>
                  <a:srgbClr val="222222"/>
                </a:solidFill>
                <a:latin typeface="-apple-system"/>
              </a:rPr>
              <a:t>doi.org</a:t>
            </a:r>
            <a:r>
              <a:rPr lang="en-US" dirty="0">
                <a:solidFill>
                  <a:srgbClr val="222222"/>
                </a:solidFill>
                <a:latin typeface="-apple-system"/>
              </a:rPr>
              <a:t>/10.1038/s41586-018-0414-6)</a:t>
            </a:r>
            <a:r>
              <a:rPr lang="en-US" dirty="0"/>
              <a:t> </a:t>
            </a:r>
          </a:p>
        </p:txBody>
      </p:sp>
      <p:sp>
        <p:nvSpPr>
          <p:cNvPr id="3" name="Content Placeholder 2">
            <a:extLst>
              <a:ext uri="{FF2B5EF4-FFF2-40B4-BE49-F238E27FC236}">
                <a16:creationId xmlns:a16="http://schemas.microsoft.com/office/drawing/2014/main" id="{38DACC04-D132-7F4B-99A2-22A1A68C2A06}"/>
              </a:ext>
            </a:extLst>
          </p:cNvPr>
          <p:cNvSpPr>
            <a:spLocks noGrp="1"/>
          </p:cNvSpPr>
          <p:nvPr>
            <p:ph idx="1"/>
          </p:nvPr>
        </p:nvSpPr>
        <p:spPr>
          <a:xfrm>
            <a:off x="838200" y="1825625"/>
            <a:ext cx="7359869" cy="4173126"/>
          </a:xfrm>
        </p:spPr>
        <p:txBody>
          <a:bodyPr>
            <a:normAutofit fontScale="92500" lnSpcReduction="10000"/>
          </a:bodyPr>
          <a:lstStyle/>
          <a:p>
            <a:r>
              <a:rPr lang="en-US" dirty="0"/>
              <a:t>Review:</a:t>
            </a:r>
          </a:p>
          <a:p>
            <a:pPr lvl="1"/>
            <a:r>
              <a:rPr lang="en-US" dirty="0">
                <a:hlinkClick r:id="rId2" tooltip="Persistent link using digital object identifier"/>
              </a:rPr>
              <a:t>https://doi.org/10.1016/j.molcel.2018.09.026</a:t>
            </a:r>
            <a:endParaRPr lang="en-US" dirty="0">
              <a:hlinkClick r:id="rId3"/>
            </a:endParaRPr>
          </a:p>
          <a:p>
            <a:r>
              <a:rPr lang="en-US" dirty="0"/>
              <a:t>Analysis example:</a:t>
            </a:r>
          </a:p>
          <a:p>
            <a:pPr lvl="1"/>
            <a:r>
              <a:rPr lang="en-US" dirty="0">
                <a:hlinkClick r:id="rId3"/>
              </a:rPr>
              <a:t>https://bustools.github.io/BUS_notebooks_R/velocity.html</a:t>
            </a:r>
            <a:endParaRPr lang="en-US" dirty="0"/>
          </a:p>
          <a:p>
            <a:r>
              <a:rPr lang="en-US" dirty="0"/>
              <a:t>By calculating the relative proportions of spliced and </a:t>
            </a:r>
            <a:r>
              <a:rPr lang="en-US" dirty="0" err="1"/>
              <a:t>unspliced</a:t>
            </a:r>
            <a:r>
              <a:rPr lang="en-US" dirty="0"/>
              <a:t>* transcripts you can infer the “activity” of individual cells </a:t>
            </a:r>
          </a:p>
          <a:p>
            <a:pPr lvl="1"/>
            <a:r>
              <a:rPr lang="en-US" dirty="0"/>
              <a:t>The idea is “active” cells will have higher proportion of </a:t>
            </a:r>
            <a:r>
              <a:rPr lang="en-US" dirty="0" err="1"/>
              <a:t>unspliced</a:t>
            </a:r>
            <a:r>
              <a:rPr lang="en-US" dirty="0"/>
              <a:t>* transcripts</a:t>
            </a:r>
          </a:p>
          <a:p>
            <a:pPr lvl="1"/>
            <a:r>
              <a:rPr lang="en-US" dirty="0"/>
              <a:t>Can peer into the future and infer what the mRNA expression WILL be … compare model vs reality to get direction/length of vector</a:t>
            </a:r>
          </a:p>
          <a:p>
            <a:endParaRPr lang="en-US" dirty="0"/>
          </a:p>
        </p:txBody>
      </p:sp>
      <p:sp>
        <p:nvSpPr>
          <p:cNvPr id="6" name="TextBox 5">
            <a:extLst>
              <a:ext uri="{FF2B5EF4-FFF2-40B4-BE49-F238E27FC236}">
                <a16:creationId xmlns:a16="http://schemas.microsoft.com/office/drawing/2014/main" id="{D465D183-7030-274F-9059-F4834581F645}"/>
              </a:ext>
            </a:extLst>
          </p:cNvPr>
          <p:cNvSpPr txBox="1"/>
          <p:nvPr/>
        </p:nvSpPr>
        <p:spPr>
          <a:xfrm>
            <a:off x="8352942" y="5229575"/>
            <a:ext cx="3577133" cy="461665"/>
          </a:xfrm>
          <a:prstGeom prst="rect">
            <a:avLst/>
          </a:prstGeom>
          <a:noFill/>
        </p:spPr>
        <p:txBody>
          <a:bodyPr wrap="none" rtlCol="0">
            <a:spAutoFit/>
          </a:bodyPr>
          <a:lstStyle/>
          <a:p>
            <a:r>
              <a:rPr lang="en-US" sz="2400" dirty="0">
                <a:solidFill>
                  <a:srgbClr val="FF0000"/>
                </a:solidFill>
              </a:rPr>
              <a:t>* </a:t>
            </a:r>
            <a:r>
              <a:rPr lang="en-US" sz="2400" dirty="0" err="1">
                <a:solidFill>
                  <a:srgbClr val="FF0000"/>
                </a:solidFill>
              </a:rPr>
              <a:t>Unspliced</a:t>
            </a:r>
            <a:r>
              <a:rPr lang="en-US" sz="2400" dirty="0">
                <a:solidFill>
                  <a:srgbClr val="FF0000"/>
                </a:solidFill>
              </a:rPr>
              <a:t> still have introns</a:t>
            </a:r>
          </a:p>
        </p:txBody>
      </p:sp>
      <p:pic>
        <p:nvPicPr>
          <p:cNvPr id="8" name="Picture 7">
            <a:extLst>
              <a:ext uri="{FF2B5EF4-FFF2-40B4-BE49-F238E27FC236}">
                <a16:creationId xmlns:a16="http://schemas.microsoft.com/office/drawing/2014/main" id="{ECFDFB8F-3C2F-A24F-A9A4-C3DD768D57B8}"/>
              </a:ext>
            </a:extLst>
          </p:cNvPr>
          <p:cNvPicPr>
            <a:picLocks noChangeAspect="1"/>
          </p:cNvPicPr>
          <p:nvPr/>
        </p:nvPicPr>
        <p:blipFill rotWithShape="1">
          <a:blip r:embed="rId4"/>
          <a:srcRect r="48784" b="40267"/>
          <a:stretch/>
        </p:blipFill>
        <p:spPr>
          <a:xfrm>
            <a:off x="8198069" y="1825625"/>
            <a:ext cx="3732006" cy="2714843"/>
          </a:xfrm>
          <a:prstGeom prst="rect">
            <a:avLst/>
          </a:prstGeom>
        </p:spPr>
      </p:pic>
    </p:spTree>
    <p:extLst>
      <p:ext uri="{BB962C8B-B14F-4D97-AF65-F5344CB8AC3E}">
        <p14:creationId xmlns:p14="http://schemas.microsoft.com/office/powerpoint/2010/main" val="16516997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217F-2433-2043-B047-DCF665F809DF}"/>
              </a:ext>
            </a:extLst>
          </p:cNvPr>
          <p:cNvSpPr>
            <a:spLocks noGrp="1"/>
          </p:cNvSpPr>
          <p:nvPr>
            <p:ph type="title"/>
          </p:nvPr>
        </p:nvSpPr>
        <p:spPr/>
        <p:txBody>
          <a:bodyPr/>
          <a:lstStyle/>
          <a:p>
            <a:r>
              <a:rPr lang="en-US" dirty="0"/>
              <a:t>Multimodal Integration</a:t>
            </a:r>
          </a:p>
        </p:txBody>
      </p:sp>
      <p:sp>
        <p:nvSpPr>
          <p:cNvPr id="5" name="Content Placeholder 4">
            <a:extLst>
              <a:ext uri="{FF2B5EF4-FFF2-40B4-BE49-F238E27FC236}">
                <a16:creationId xmlns:a16="http://schemas.microsoft.com/office/drawing/2014/main" id="{3F6A8582-7DEE-AE4A-9A14-67FFDB49F5AE}"/>
              </a:ext>
            </a:extLst>
          </p:cNvPr>
          <p:cNvSpPr>
            <a:spLocks noGrp="1"/>
          </p:cNvSpPr>
          <p:nvPr>
            <p:ph idx="1"/>
          </p:nvPr>
        </p:nvSpPr>
        <p:spPr>
          <a:xfrm>
            <a:off x="838200" y="1825625"/>
            <a:ext cx="4317124" cy="4173126"/>
          </a:xfrm>
        </p:spPr>
        <p:txBody>
          <a:bodyPr/>
          <a:lstStyle/>
          <a:p>
            <a:r>
              <a:rPr lang="en-US" dirty="0"/>
              <a:t>Area of active development</a:t>
            </a:r>
          </a:p>
          <a:p>
            <a:r>
              <a:rPr lang="en-US" dirty="0"/>
              <a:t>Some are leveraging existing integration techniques (to do batch correction </a:t>
            </a:r>
            <a:r>
              <a:rPr lang="en-US" i="1" dirty="0"/>
              <a:t>within</a:t>
            </a:r>
            <a:r>
              <a:rPr lang="en-US" dirty="0"/>
              <a:t> a tech.) </a:t>
            </a:r>
          </a:p>
          <a:p>
            <a:r>
              <a:rPr lang="en-US" dirty="0"/>
              <a:t>Seurat/Signac:</a:t>
            </a:r>
          </a:p>
          <a:p>
            <a:pPr lvl="1"/>
            <a:r>
              <a:rPr lang="en-US" dirty="0" err="1"/>
              <a:t>scRNA</a:t>
            </a:r>
            <a:r>
              <a:rPr lang="en-US" dirty="0"/>
              <a:t> overlaid with </a:t>
            </a:r>
            <a:r>
              <a:rPr lang="en-US" dirty="0" err="1"/>
              <a:t>scATAC</a:t>
            </a:r>
            <a:endParaRPr lang="en-US" dirty="0"/>
          </a:p>
          <a:p>
            <a:pPr lvl="1"/>
            <a:r>
              <a:rPr lang="en-US" dirty="0">
                <a:hlinkClick r:id="rId2"/>
              </a:rPr>
              <a:t>https://satijalab.org/signac/articles/integration.html</a:t>
            </a:r>
            <a:endParaRPr lang="en-US" dirty="0"/>
          </a:p>
          <a:p>
            <a:pPr lvl="1"/>
            <a:endParaRPr lang="en-US" dirty="0"/>
          </a:p>
        </p:txBody>
      </p:sp>
      <p:pic>
        <p:nvPicPr>
          <p:cNvPr id="6" name="Picture 5">
            <a:extLst>
              <a:ext uri="{FF2B5EF4-FFF2-40B4-BE49-F238E27FC236}">
                <a16:creationId xmlns:a16="http://schemas.microsoft.com/office/drawing/2014/main" id="{5D301578-827A-2441-9DB4-4169721CFA7F}"/>
              </a:ext>
            </a:extLst>
          </p:cNvPr>
          <p:cNvPicPr>
            <a:picLocks noChangeAspect="1"/>
          </p:cNvPicPr>
          <p:nvPr/>
        </p:nvPicPr>
        <p:blipFill rotWithShape="1">
          <a:blip r:embed="rId3"/>
          <a:srcRect r="50552"/>
          <a:stretch/>
        </p:blipFill>
        <p:spPr>
          <a:xfrm>
            <a:off x="4622134" y="1769175"/>
            <a:ext cx="3386750" cy="2700685"/>
          </a:xfrm>
          <a:prstGeom prst="rect">
            <a:avLst/>
          </a:prstGeom>
        </p:spPr>
      </p:pic>
      <p:pic>
        <p:nvPicPr>
          <p:cNvPr id="7" name="Picture 6">
            <a:extLst>
              <a:ext uri="{FF2B5EF4-FFF2-40B4-BE49-F238E27FC236}">
                <a16:creationId xmlns:a16="http://schemas.microsoft.com/office/drawing/2014/main" id="{A994D3A7-CEA5-D24E-8C50-5409591DF665}"/>
              </a:ext>
            </a:extLst>
          </p:cNvPr>
          <p:cNvPicPr>
            <a:picLocks noChangeAspect="1"/>
          </p:cNvPicPr>
          <p:nvPr/>
        </p:nvPicPr>
        <p:blipFill rotWithShape="1">
          <a:blip r:embed="rId3"/>
          <a:srcRect l="48318"/>
          <a:stretch/>
        </p:blipFill>
        <p:spPr>
          <a:xfrm>
            <a:off x="7472856" y="3298066"/>
            <a:ext cx="4083267" cy="3115382"/>
          </a:xfrm>
          <a:prstGeom prst="rect">
            <a:avLst/>
          </a:prstGeom>
        </p:spPr>
      </p:pic>
    </p:spTree>
    <p:extLst>
      <p:ext uri="{BB962C8B-B14F-4D97-AF65-F5344CB8AC3E}">
        <p14:creationId xmlns:p14="http://schemas.microsoft.com/office/powerpoint/2010/main" val="1188796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5EA3-589D-8C47-9992-564C16485D3F}"/>
              </a:ext>
            </a:extLst>
          </p:cNvPr>
          <p:cNvSpPr>
            <a:spLocks noGrp="1"/>
          </p:cNvSpPr>
          <p:nvPr>
            <p:ph type="title"/>
          </p:nvPr>
        </p:nvSpPr>
        <p:spPr/>
        <p:txBody>
          <a:bodyPr>
            <a:normAutofit/>
          </a:bodyPr>
          <a:lstStyle/>
          <a:p>
            <a:r>
              <a:rPr lang="en-US" sz="4400" dirty="0"/>
              <a:t>OK, but what do we </a:t>
            </a:r>
            <a:r>
              <a:rPr lang="en-US" sz="4400" i="1" dirty="0"/>
              <a:t>really </a:t>
            </a:r>
            <a:r>
              <a:rPr lang="en-US" sz="4400" dirty="0"/>
              <a:t>mean we when say “single-cell [BLANK]?”</a:t>
            </a:r>
          </a:p>
        </p:txBody>
      </p:sp>
      <p:sp>
        <p:nvSpPr>
          <p:cNvPr id="3" name="Text Placeholder 2">
            <a:extLst>
              <a:ext uri="{FF2B5EF4-FFF2-40B4-BE49-F238E27FC236}">
                <a16:creationId xmlns:a16="http://schemas.microsoft.com/office/drawing/2014/main" id="{9CFCF0B0-DFEC-004A-B77A-1CE5FB24EE43}"/>
              </a:ext>
            </a:extLst>
          </p:cNvPr>
          <p:cNvSpPr>
            <a:spLocks noGrp="1"/>
          </p:cNvSpPr>
          <p:nvPr>
            <p:ph type="body" idx="1"/>
          </p:nvPr>
        </p:nvSpPr>
        <p:spPr>
          <a:xfrm>
            <a:off x="831850" y="4842164"/>
            <a:ext cx="10515600" cy="1247486"/>
          </a:xfrm>
        </p:spPr>
        <p:txBody>
          <a:bodyPr>
            <a:normAutofit/>
          </a:bodyPr>
          <a:lstStyle/>
          <a:p>
            <a:r>
              <a:rPr lang="en-US" sz="2800" dirty="0">
                <a:solidFill>
                  <a:schemeClr val="tx1"/>
                </a:solidFill>
              </a:rPr>
              <a:t>Where [BLANK] is RNA, ATAC, </a:t>
            </a:r>
            <a:r>
              <a:rPr lang="en-US" sz="2800" dirty="0" err="1">
                <a:solidFill>
                  <a:schemeClr val="tx1"/>
                </a:solidFill>
              </a:rPr>
              <a:t>ChIP</a:t>
            </a:r>
            <a:r>
              <a:rPr lang="en-US" sz="2800" dirty="0">
                <a:solidFill>
                  <a:schemeClr val="tx1"/>
                </a:solidFill>
              </a:rPr>
              <a:t>, etc.</a:t>
            </a: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a:p>
            <a:endParaRPr lang="en-US" sz="2800" dirty="0">
              <a:solidFill>
                <a:schemeClr val="tx1"/>
              </a:solidFill>
            </a:endParaRPr>
          </a:p>
        </p:txBody>
      </p:sp>
    </p:spTree>
    <p:extLst>
      <p:ext uri="{BB962C8B-B14F-4D97-AF65-F5344CB8AC3E}">
        <p14:creationId xmlns:p14="http://schemas.microsoft.com/office/powerpoint/2010/main" val="12006910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8BD2-E696-EE45-93EA-6A3A3B3D0F92}"/>
              </a:ext>
            </a:extLst>
          </p:cNvPr>
          <p:cNvSpPr>
            <a:spLocks noGrp="1"/>
          </p:cNvSpPr>
          <p:nvPr>
            <p:ph type="title"/>
          </p:nvPr>
        </p:nvSpPr>
        <p:spPr/>
        <p:txBody>
          <a:bodyPr/>
          <a:lstStyle/>
          <a:p>
            <a:r>
              <a:rPr lang="en-US" dirty="0"/>
              <a:t>2020 and beyond</a:t>
            </a:r>
          </a:p>
        </p:txBody>
      </p:sp>
      <p:sp>
        <p:nvSpPr>
          <p:cNvPr id="3" name="Content Placeholder 2">
            <a:extLst>
              <a:ext uri="{FF2B5EF4-FFF2-40B4-BE49-F238E27FC236}">
                <a16:creationId xmlns:a16="http://schemas.microsoft.com/office/drawing/2014/main" id="{FB7031E6-827D-F146-9AE5-C8A7B461FBAB}"/>
              </a:ext>
            </a:extLst>
          </p:cNvPr>
          <p:cNvSpPr>
            <a:spLocks noGrp="1"/>
          </p:cNvSpPr>
          <p:nvPr>
            <p:ph idx="1"/>
          </p:nvPr>
        </p:nvSpPr>
        <p:spPr/>
        <p:txBody>
          <a:bodyPr/>
          <a:lstStyle/>
          <a:p>
            <a:r>
              <a:rPr lang="en-US" dirty="0"/>
              <a:t>Longer reads (PacBio leading the way…maybe ONT at some point?)</a:t>
            </a:r>
          </a:p>
          <a:p>
            <a:pPr lvl="1"/>
            <a:r>
              <a:rPr lang="en-US" dirty="0"/>
              <a:t>Currently PacBio better for long read RNA </a:t>
            </a:r>
            <a:r>
              <a:rPr lang="en-US" dirty="0" err="1"/>
              <a:t>bc</a:t>
            </a:r>
            <a:r>
              <a:rPr lang="en-US" dirty="0"/>
              <a:t> of better bp accuracy</a:t>
            </a:r>
          </a:p>
          <a:p>
            <a:r>
              <a:rPr lang="en-US" dirty="0"/>
              <a:t>More </a:t>
            </a:r>
            <a:r>
              <a:rPr lang="en-US" dirty="0" err="1"/>
              <a:t>multiomic</a:t>
            </a:r>
            <a:r>
              <a:rPr lang="en-US" dirty="0"/>
              <a:t> (in the same cells?)</a:t>
            </a:r>
          </a:p>
          <a:p>
            <a:pPr lvl="1"/>
            <a:r>
              <a:rPr lang="en-US" dirty="0"/>
              <a:t>ATAC + </a:t>
            </a:r>
            <a:r>
              <a:rPr lang="en-US" dirty="0" err="1"/>
              <a:t>Methlyation</a:t>
            </a:r>
            <a:r>
              <a:rPr lang="en-US" dirty="0"/>
              <a:t> + Cell Surface Proteins + RNA + ….</a:t>
            </a:r>
          </a:p>
          <a:p>
            <a:r>
              <a:rPr lang="en-US" dirty="0"/>
              <a:t>Spatial (all the </a:t>
            </a:r>
            <a:r>
              <a:rPr lang="en-US" dirty="0" err="1"/>
              <a:t>above..but</a:t>
            </a:r>
            <a:r>
              <a:rPr lang="en-US" dirty="0"/>
              <a:t> you will get 3D/4D position at increasingly precise resolution)</a:t>
            </a:r>
          </a:p>
          <a:p>
            <a:r>
              <a:rPr lang="en-US" dirty="0"/>
              <a:t>Massive Perturbation (CRISPR for you! CRISPR for all of your cells!)</a:t>
            </a:r>
          </a:p>
          <a:p>
            <a:r>
              <a:rPr lang="en-US" dirty="0"/>
              <a:t>Generally: EVERYTHING IS GOING QUANTITATIVE</a:t>
            </a:r>
          </a:p>
          <a:p>
            <a:endParaRPr lang="en-US" dirty="0"/>
          </a:p>
        </p:txBody>
      </p:sp>
    </p:spTree>
    <p:extLst>
      <p:ext uri="{BB962C8B-B14F-4D97-AF65-F5344CB8AC3E}">
        <p14:creationId xmlns:p14="http://schemas.microsoft.com/office/powerpoint/2010/main" val="1906107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4CB15-AF10-BF4E-B962-670FBA2FC7ED}"/>
              </a:ext>
            </a:extLst>
          </p:cNvPr>
          <p:cNvSpPr>
            <a:spLocks noGrp="1"/>
          </p:cNvSpPr>
          <p:nvPr>
            <p:ph type="title"/>
          </p:nvPr>
        </p:nvSpPr>
        <p:spPr/>
        <p:txBody>
          <a:bodyPr/>
          <a:lstStyle/>
          <a:p>
            <a:r>
              <a:rPr lang="en-US" dirty="0"/>
              <a:t>Good news!</a:t>
            </a:r>
          </a:p>
        </p:txBody>
      </p:sp>
      <p:sp>
        <p:nvSpPr>
          <p:cNvPr id="3" name="Content Placeholder 2">
            <a:extLst>
              <a:ext uri="{FF2B5EF4-FFF2-40B4-BE49-F238E27FC236}">
                <a16:creationId xmlns:a16="http://schemas.microsoft.com/office/drawing/2014/main" id="{C902C37A-DEA0-2841-B117-0AB8E311B9A1}"/>
              </a:ext>
            </a:extLst>
          </p:cNvPr>
          <p:cNvSpPr>
            <a:spLocks noGrp="1"/>
          </p:cNvSpPr>
          <p:nvPr>
            <p:ph idx="1"/>
          </p:nvPr>
        </p:nvSpPr>
        <p:spPr/>
        <p:txBody>
          <a:bodyPr/>
          <a:lstStyle/>
          <a:p>
            <a:r>
              <a:rPr lang="en-US" dirty="0"/>
              <a:t>Companies are providing (or will provide) kit solutions for many of these emerging technologies</a:t>
            </a:r>
          </a:p>
        </p:txBody>
      </p:sp>
    </p:spTree>
    <p:extLst>
      <p:ext uri="{BB962C8B-B14F-4D97-AF65-F5344CB8AC3E}">
        <p14:creationId xmlns:p14="http://schemas.microsoft.com/office/powerpoint/2010/main" val="33236103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EA5AA-ACE2-EF49-AEC1-F29B277B5ED9}"/>
              </a:ext>
            </a:extLst>
          </p:cNvPr>
          <p:cNvSpPr>
            <a:spLocks noGrp="1"/>
          </p:cNvSpPr>
          <p:nvPr>
            <p:ph type="title"/>
          </p:nvPr>
        </p:nvSpPr>
        <p:spPr/>
        <p:txBody>
          <a:bodyPr/>
          <a:lstStyle/>
          <a:p>
            <a:r>
              <a:rPr lang="en-US" dirty="0"/>
              <a:t>Bad news</a:t>
            </a:r>
          </a:p>
        </p:txBody>
      </p:sp>
      <p:sp>
        <p:nvSpPr>
          <p:cNvPr id="3" name="Content Placeholder 2">
            <a:extLst>
              <a:ext uri="{FF2B5EF4-FFF2-40B4-BE49-F238E27FC236}">
                <a16:creationId xmlns:a16="http://schemas.microsoft.com/office/drawing/2014/main" id="{BD1E691D-996E-7249-BF65-3CD93FDEF58E}"/>
              </a:ext>
            </a:extLst>
          </p:cNvPr>
          <p:cNvSpPr>
            <a:spLocks noGrp="1"/>
          </p:cNvSpPr>
          <p:nvPr>
            <p:ph idx="1"/>
          </p:nvPr>
        </p:nvSpPr>
        <p:spPr/>
        <p:txBody>
          <a:bodyPr/>
          <a:lstStyle/>
          <a:p>
            <a:r>
              <a:rPr lang="en-US" dirty="0"/>
              <a:t>Bottlenecks will be:</a:t>
            </a:r>
          </a:p>
          <a:p>
            <a:pPr lvl="1"/>
            <a:r>
              <a:rPr lang="en-US" dirty="0"/>
              <a:t>Tissue (rare, time points, iPSC diff times, model organism mutagenesis)</a:t>
            </a:r>
          </a:p>
          <a:p>
            <a:pPr lvl="2"/>
            <a:r>
              <a:rPr lang="en-US" dirty="0">
                <a:solidFill>
                  <a:srgbClr val="FF0000"/>
                </a:solidFill>
              </a:rPr>
              <a:t>This is no different</a:t>
            </a:r>
          </a:p>
          <a:p>
            <a:pPr lvl="1"/>
            <a:r>
              <a:rPr lang="en-US" dirty="0"/>
              <a:t>ANALYSIS</a:t>
            </a:r>
          </a:p>
          <a:p>
            <a:pPr lvl="2"/>
            <a:r>
              <a:rPr lang="en-US" dirty="0"/>
              <a:t>These new techs generate HUGE amounts of data…. Which require substantial expertise (and compute) to analyze, ESPECIALLY when combing across technologies, datasets (multimodal)</a:t>
            </a:r>
          </a:p>
          <a:p>
            <a:pPr lvl="2"/>
            <a:r>
              <a:rPr lang="en-US" dirty="0"/>
              <a:t>Important to ensure you have adequate analytic backbone and emphasize ability/readiness of trainees to learn</a:t>
            </a:r>
          </a:p>
        </p:txBody>
      </p:sp>
    </p:spTree>
    <p:extLst>
      <p:ext uri="{BB962C8B-B14F-4D97-AF65-F5344CB8AC3E}">
        <p14:creationId xmlns:p14="http://schemas.microsoft.com/office/powerpoint/2010/main" val="2881746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2400C-ED80-8C45-AEFA-BAE3B1F6944E}"/>
              </a:ext>
            </a:extLst>
          </p:cNvPr>
          <p:cNvSpPr txBox="1"/>
          <p:nvPr/>
        </p:nvSpPr>
        <p:spPr>
          <a:xfrm>
            <a:off x="5494713" y="2921168"/>
            <a:ext cx="1202573" cy="1015663"/>
          </a:xfrm>
          <a:prstGeom prst="rect">
            <a:avLst/>
          </a:prstGeom>
          <a:noFill/>
        </p:spPr>
        <p:txBody>
          <a:bodyPr wrap="none" rtlCol="0">
            <a:spAutoFit/>
          </a:bodyPr>
          <a:lstStyle/>
          <a:p>
            <a:r>
              <a:rPr lang="en-US" sz="6000" dirty="0"/>
              <a:t>FIN</a:t>
            </a:r>
          </a:p>
        </p:txBody>
      </p:sp>
    </p:spTree>
    <p:extLst>
      <p:ext uri="{BB962C8B-B14F-4D97-AF65-F5344CB8AC3E}">
        <p14:creationId xmlns:p14="http://schemas.microsoft.com/office/powerpoint/2010/main" val="110333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82A6-B3CF-CE4D-BB5C-90FF1C25318D}"/>
              </a:ext>
            </a:extLst>
          </p:cNvPr>
          <p:cNvSpPr>
            <a:spLocks noGrp="1"/>
          </p:cNvSpPr>
          <p:nvPr>
            <p:ph type="title"/>
          </p:nvPr>
        </p:nvSpPr>
        <p:spPr/>
        <p:txBody>
          <a:bodyPr/>
          <a:lstStyle/>
          <a:p>
            <a:r>
              <a:rPr lang="en-US" dirty="0"/>
              <a:t>The goal</a:t>
            </a:r>
          </a:p>
        </p:txBody>
      </p:sp>
      <p:sp>
        <p:nvSpPr>
          <p:cNvPr id="3" name="Content Placeholder 2">
            <a:extLst>
              <a:ext uri="{FF2B5EF4-FFF2-40B4-BE49-F238E27FC236}">
                <a16:creationId xmlns:a16="http://schemas.microsoft.com/office/drawing/2014/main" id="{2466F19A-076F-7A4A-AC5D-1B52B842871D}"/>
              </a:ext>
            </a:extLst>
          </p:cNvPr>
          <p:cNvSpPr>
            <a:spLocks noGrp="1"/>
          </p:cNvSpPr>
          <p:nvPr>
            <p:ph idx="1"/>
          </p:nvPr>
        </p:nvSpPr>
        <p:spPr/>
        <p:txBody>
          <a:bodyPr/>
          <a:lstStyle/>
          <a:p>
            <a:r>
              <a:rPr lang="en-US" dirty="0"/>
              <a:t>Goal is sensitive and specific quantification of [BLANK] in (or on!) a single cell, across all (?) cells in the tissue/dish </a:t>
            </a:r>
          </a:p>
          <a:p>
            <a:pPr lvl="1"/>
            <a:r>
              <a:rPr lang="en-US" dirty="0"/>
              <a:t>RNA</a:t>
            </a:r>
          </a:p>
          <a:p>
            <a:pPr lvl="2"/>
            <a:r>
              <a:rPr lang="en-US" dirty="0"/>
              <a:t>transcripts (mRNA)</a:t>
            </a:r>
          </a:p>
          <a:p>
            <a:pPr lvl="2"/>
            <a:r>
              <a:rPr lang="en-US" dirty="0"/>
              <a:t>(By far, most popular)</a:t>
            </a:r>
          </a:p>
          <a:p>
            <a:pPr lvl="1"/>
            <a:r>
              <a:rPr lang="en-US" dirty="0"/>
              <a:t>ATAC</a:t>
            </a:r>
          </a:p>
          <a:p>
            <a:pPr lvl="2"/>
            <a:r>
              <a:rPr lang="en-US" dirty="0"/>
              <a:t>Open chromatin</a:t>
            </a:r>
          </a:p>
          <a:p>
            <a:pPr lvl="1"/>
            <a:r>
              <a:rPr lang="en-US" dirty="0" err="1"/>
              <a:t>ChIP</a:t>
            </a:r>
            <a:endParaRPr lang="en-US" dirty="0"/>
          </a:p>
          <a:p>
            <a:pPr lvl="2"/>
            <a:r>
              <a:rPr lang="en-US" dirty="0"/>
              <a:t>Binding positions of Ab (usually specific histones, TF)</a:t>
            </a:r>
          </a:p>
        </p:txBody>
      </p:sp>
    </p:spTree>
    <p:extLst>
      <p:ext uri="{BB962C8B-B14F-4D97-AF65-F5344CB8AC3E}">
        <p14:creationId xmlns:p14="http://schemas.microsoft.com/office/powerpoint/2010/main" val="94512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he ideal single-cell transcriptomics method">
            <a:extLst>
              <a:ext uri="{FF2B5EF4-FFF2-40B4-BE49-F238E27FC236}">
                <a16:creationId xmlns:a16="http://schemas.microsoft.com/office/drawing/2014/main" id="{2AFA926D-0FF7-C74B-A050-DCD0C57BA35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The goal, more precisely</a:t>
            </a:r>
          </a:p>
        </p:txBody>
      </p:sp>
      <p:sp>
        <p:nvSpPr>
          <p:cNvPr id="5" name="Universal in terms of cell size, type and state.…">
            <a:extLst>
              <a:ext uri="{FF2B5EF4-FFF2-40B4-BE49-F238E27FC236}">
                <a16:creationId xmlns:a16="http://schemas.microsoft.com/office/drawing/2014/main" id="{360E8814-1251-694B-855E-889D54877534}"/>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146262" indent="-146262" defTabSz="320385">
              <a:spcBef>
                <a:spcPts val="1266"/>
              </a:spcBef>
              <a:defRPr sz="2340" b="1" i="1"/>
            </a:pPr>
            <a:r>
              <a:rPr lang="en-US" sz="2340" b="1" i="1" dirty="0"/>
              <a:t>Universal</a:t>
            </a:r>
            <a:r>
              <a:rPr lang="en-US" sz="2340" dirty="0"/>
              <a:t> in terms of cell size, type and state.</a:t>
            </a:r>
          </a:p>
          <a:p>
            <a:pPr marL="146262" indent="-146262" defTabSz="320385">
              <a:spcBef>
                <a:spcPts val="1266"/>
              </a:spcBef>
              <a:defRPr sz="2340" b="1"/>
            </a:pPr>
            <a:r>
              <a:rPr lang="en-US" sz="2340" b="1" i="1" dirty="0"/>
              <a:t>In situ</a:t>
            </a:r>
            <a:r>
              <a:rPr lang="en-US" sz="2340" dirty="0"/>
              <a:t> measurements.</a:t>
            </a:r>
          </a:p>
          <a:p>
            <a:pPr marL="146262" indent="-146262" defTabSz="320385">
              <a:spcBef>
                <a:spcPts val="1266"/>
              </a:spcBef>
              <a:defRPr sz="2340"/>
            </a:pPr>
            <a:r>
              <a:rPr lang="en-US" sz="2340" dirty="0"/>
              <a:t>No </a:t>
            </a:r>
            <a:r>
              <a:rPr lang="en-US" sz="2340" b="1" i="1" dirty="0"/>
              <a:t>minimum input</a:t>
            </a:r>
            <a:r>
              <a:rPr lang="en-US" sz="2340" dirty="0"/>
              <a:t> of number of cells to be assayed.</a:t>
            </a:r>
          </a:p>
          <a:p>
            <a:pPr marL="146262" indent="-146262" defTabSz="320385">
              <a:spcBef>
                <a:spcPts val="1266"/>
              </a:spcBef>
              <a:defRPr sz="2340"/>
            </a:pPr>
            <a:r>
              <a:rPr lang="en-US" sz="2340" dirty="0"/>
              <a:t>Every cell is assayed, i.e.100% </a:t>
            </a:r>
            <a:r>
              <a:rPr lang="en-US" sz="2340" b="1" i="1" dirty="0"/>
              <a:t>capture rate</a:t>
            </a:r>
            <a:r>
              <a:rPr lang="en-US" sz="2340" dirty="0"/>
              <a:t>.</a:t>
            </a:r>
          </a:p>
          <a:p>
            <a:pPr marL="146262" indent="-146262" defTabSz="320385">
              <a:spcBef>
                <a:spcPts val="1266"/>
              </a:spcBef>
              <a:defRPr sz="2340"/>
            </a:pPr>
            <a:r>
              <a:rPr lang="en-US" sz="2340" dirty="0"/>
              <a:t>Every [BLANK] in every cell is detected, i.e.100% </a:t>
            </a:r>
            <a:r>
              <a:rPr lang="en-US" sz="2340" b="1" i="1" dirty="0"/>
              <a:t>sensitivity</a:t>
            </a:r>
            <a:r>
              <a:rPr lang="en-US" sz="2340" dirty="0"/>
              <a:t>.</a:t>
            </a:r>
          </a:p>
          <a:p>
            <a:pPr marL="146262" indent="-146262" defTabSz="320385">
              <a:spcBef>
                <a:spcPts val="1266"/>
              </a:spcBef>
              <a:defRPr sz="2340"/>
            </a:pPr>
            <a:r>
              <a:rPr lang="en-US" sz="2340" dirty="0"/>
              <a:t>Every [BLANK] is identified by its </a:t>
            </a:r>
            <a:r>
              <a:rPr lang="en-US" sz="2340" b="1" i="1" dirty="0"/>
              <a:t>full-length sequence</a:t>
            </a:r>
            <a:r>
              <a:rPr lang="en-US" sz="2340" dirty="0"/>
              <a:t>.</a:t>
            </a:r>
          </a:p>
          <a:p>
            <a:pPr marL="146262" indent="-146262" defTabSz="320385">
              <a:spcBef>
                <a:spcPts val="1266"/>
              </a:spcBef>
              <a:defRPr sz="2340"/>
            </a:pPr>
            <a:r>
              <a:rPr lang="en-US" sz="2340" dirty="0"/>
              <a:t>[BLANKS] are assigned correctly to cells, e.g. no </a:t>
            </a:r>
            <a:r>
              <a:rPr lang="en-US" sz="2340" b="1" i="1" dirty="0"/>
              <a:t>doublets</a:t>
            </a:r>
            <a:r>
              <a:rPr lang="en-US" sz="2340" i="1" dirty="0"/>
              <a:t>.</a:t>
            </a:r>
          </a:p>
          <a:p>
            <a:pPr marL="146262" indent="-146262" defTabSz="320385">
              <a:spcBef>
                <a:spcPts val="1266"/>
              </a:spcBef>
              <a:defRPr sz="2340" b="1" i="1"/>
            </a:pPr>
            <a:r>
              <a:rPr lang="en-US" sz="2340" dirty="0"/>
              <a:t>Additional </a:t>
            </a:r>
            <a:r>
              <a:rPr lang="en-US" sz="2340" b="1" i="1" dirty="0"/>
              <a:t>multimodal</a:t>
            </a:r>
            <a:r>
              <a:rPr lang="en-US" sz="2340" i="1" dirty="0"/>
              <a:t> measurements.</a:t>
            </a:r>
          </a:p>
          <a:p>
            <a:pPr marL="146262" indent="-146262" defTabSz="320385">
              <a:spcBef>
                <a:spcPts val="1266"/>
              </a:spcBef>
              <a:defRPr sz="2340"/>
            </a:pPr>
            <a:r>
              <a:rPr lang="en-US" sz="2340" b="1" i="1" dirty="0"/>
              <a:t>Cost</a:t>
            </a:r>
            <a:r>
              <a:rPr lang="en-US" sz="2340" dirty="0"/>
              <a:t> effective per cell.</a:t>
            </a:r>
          </a:p>
          <a:p>
            <a:pPr marL="146262" indent="-146262" defTabSz="320385">
              <a:spcBef>
                <a:spcPts val="1266"/>
              </a:spcBef>
              <a:defRPr sz="2340" b="1" i="1"/>
            </a:pPr>
            <a:r>
              <a:rPr lang="en-US" sz="2340" b="1" i="1" dirty="0"/>
              <a:t>Easy</a:t>
            </a:r>
            <a:r>
              <a:rPr lang="en-US" sz="2340" dirty="0"/>
              <a:t> to use.</a:t>
            </a:r>
          </a:p>
          <a:p>
            <a:pPr marL="146262" indent="-146262" defTabSz="320385">
              <a:spcBef>
                <a:spcPts val="1266"/>
              </a:spcBef>
              <a:defRPr sz="2340" b="1" i="1"/>
            </a:pPr>
            <a:r>
              <a:rPr lang="en-US" sz="2340" b="1" i="1" dirty="0"/>
              <a:t>Open source</a:t>
            </a:r>
            <a:r>
              <a:rPr lang="en-US" sz="2340" dirty="0"/>
              <a:t>.</a:t>
            </a:r>
          </a:p>
        </p:txBody>
      </p:sp>
      <p:sp>
        <p:nvSpPr>
          <p:cNvPr id="6" name="TextBox 5">
            <a:extLst>
              <a:ext uri="{FF2B5EF4-FFF2-40B4-BE49-F238E27FC236}">
                <a16:creationId xmlns:a16="http://schemas.microsoft.com/office/drawing/2014/main" id="{643A8D2C-E3B6-DE43-8A3C-935C68618772}"/>
              </a:ext>
            </a:extLst>
          </p:cNvPr>
          <p:cNvSpPr txBox="1"/>
          <p:nvPr/>
        </p:nvSpPr>
        <p:spPr>
          <a:xfrm>
            <a:off x="2414999" y="6030298"/>
            <a:ext cx="9713685" cy="646331"/>
          </a:xfrm>
          <a:prstGeom prst="rect">
            <a:avLst/>
          </a:prstGeom>
          <a:noFill/>
        </p:spPr>
        <p:txBody>
          <a:bodyPr wrap="none" rtlCol="0">
            <a:spAutoFit/>
          </a:bodyPr>
          <a:lstStyle/>
          <a:p>
            <a:pPr algn="ctr"/>
            <a:r>
              <a:rPr lang="en-US" dirty="0"/>
              <a:t>Content from </a:t>
            </a:r>
            <a:r>
              <a:rPr lang="en-US" dirty="0">
                <a:hlinkClick r:id="rId2"/>
              </a:rPr>
              <a:t>https://figshare.com/articles/Introduction_to_single-cell_RNA-seq_technologies/7704659</a:t>
            </a:r>
            <a:endParaRPr lang="en-US" dirty="0"/>
          </a:p>
          <a:p>
            <a:pPr algn="ctr"/>
            <a:endParaRPr lang="en-US" dirty="0"/>
          </a:p>
        </p:txBody>
      </p:sp>
      <p:sp>
        <p:nvSpPr>
          <p:cNvPr id="7" name="TextBox 6">
            <a:extLst>
              <a:ext uri="{FF2B5EF4-FFF2-40B4-BE49-F238E27FC236}">
                <a16:creationId xmlns:a16="http://schemas.microsoft.com/office/drawing/2014/main" id="{09041036-655A-7047-AA85-F6C084185A03}"/>
              </a:ext>
            </a:extLst>
          </p:cNvPr>
          <p:cNvSpPr txBox="1"/>
          <p:nvPr/>
        </p:nvSpPr>
        <p:spPr>
          <a:xfrm>
            <a:off x="9205402" y="2554744"/>
            <a:ext cx="2567498" cy="1446550"/>
          </a:xfrm>
          <a:prstGeom prst="rect">
            <a:avLst/>
          </a:prstGeom>
          <a:noFill/>
        </p:spPr>
        <p:txBody>
          <a:bodyPr wrap="none" rtlCol="0">
            <a:spAutoFit/>
          </a:bodyPr>
          <a:lstStyle/>
          <a:p>
            <a:r>
              <a:rPr lang="en-US" sz="2200" dirty="0"/>
              <a:t>[BLANK] could be:</a:t>
            </a:r>
          </a:p>
          <a:p>
            <a:r>
              <a:rPr lang="en-US" sz="2200" dirty="0"/>
              <a:t>	transcript</a:t>
            </a:r>
          </a:p>
          <a:p>
            <a:r>
              <a:rPr lang="en-US" sz="2200" dirty="0"/>
              <a:t>	open chromatin</a:t>
            </a:r>
          </a:p>
          <a:p>
            <a:r>
              <a:rPr lang="en-US" sz="2200" dirty="0"/>
              <a:t>	Ab binding event</a:t>
            </a:r>
          </a:p>
        </p:txBody>
      </p:sp>
    </p:spTree>
    <p:extLst>
      <p:ext uri="{BB962C8B-B14F-4D97-AF65-F5344CB8AC3E}">
        <p14:creationId xmlns:p14="http://schemas.microsoft.com/office/powerpoint/2010/main" val="2153888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6569BD-A559-4944-854E-FB02D1719E7E}"/>
              </a:ext>
            </a:extLst>
          </p:cNvPr>
          <p:cNvPicPr>
            <a:picLocks noChangeAspect="1"/>
          </p:cNvPicPr>
          <p:nvPr/>
        </p:nvPicPr>
        <p:blipFill>
          <a:blip r:embed="rId2"/>
          <a:stretch>
            <a:fillRect/>
          </a:stretch>
        </p:blipFill>
        <p:spPr>
          <a:xfrm>
            <a:off x="1524000" y="1744471"/>
            <a:ext cx="9144000" cy="4479585"/>
          </a:xfrm>
          <a:prstGeom prst="rect">
            <a:avLst/>
          </a:prstGeom>
        </p:spPr>
      </p:pic>
      <p:sp>
        <p:nvSpPr>
          <p:cNvPr id="5" name="A decade of single-cell RNA-seq">
            <a:extLst>
              <a:ext uri="{FF2B5EF4-FFF2-40B4-BE49-F238E27FC236}">
                <a16:creationId xmlns:a16="http://schemas.microsoft.com/office/drawing/2014/main" id="{2B6C5843-E6BF-7F47-A0BB-782925D2D963}"/>
              </a:ext>
            </a:extLst>
          </p:cNvPr>
          <p:cNvSpPr txBox="1">
            <a:spLocks noGrp="1"/>
          </p:cNvSpPr>
          <p:nvPr>
            <p:ph type="title"/>
          </p:nvPr>
        </p:nvSpPr>
        <p:spPr>
          <a:xfrm>
            <a:off x="838200" y="365125"/>
            <a:ext cx="10515600" cy="1325563"/>
          </a:xfrm>
          <a:prstGeom prst="rect">
            <a:avLst/>
          </a:prstGeom>
        </p:spPr>
        <p:txBody>
          <a:bodyPr/>
          <a:lstStyle/>
          <a:p>
            <a:r>
              <a:rPr dirty="0"/>
              <a:t>A decade of single-cell RNA-seq</a:t>
            </a:r>
          </a:p>
        </p:txBody>
      </p:sp>
      <p:sp>
        <p:nvSpPr>
          <p:cNvPr id="6" name="Svensson et al. 2018">
            <a:extLst>
              <a:ext uri="{FF2B5EF4-FFF2-40B4-BE49-F238E27FC236}">
                <a16:creationId xmlns:a16="http://schemas.microsoft.com/office/drawing/2014/main" id="{84A6F178-9BE6-FE41-8B59-53B99C2406FF}"/>
              </a:ext>
            </a:extLst>
          </p:cNvPr>
          <p:cNvSpPr txBox="1"/>
          <p:nvPr/>
        </p:nvSpPr>
        <p:spPr>
          <a:xfrm>
            <a:off x="8937103" y="6118000"/>
            <a:ext cx="3113033" cy="245260"/>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a:defRPr sz="1600"/>
            </a:pPr>
            <a:r>
              <a:rPr sz="1125" dirty="0" err="1">
                <a:hlinkClick r:id="rId3"/>
              </a:rPr>
              <a:t>Svensson</a:t>
            </a:r>
            <a:r>
              <a:rPr sz="1125" dirty="0">
                <a:hlinkClick r:id="rId3"/>
              </a:rPr>
              <a:t> et al. 2018</a:t>
            </a:r>
            <a:r>
              <a:rPr lang="en-US" sz="1125" dirty="0">
                <a:hlinkClick r:id="rId3"/>
              </a:rPr>
              <a:t>. DOI:10.1038/nprot.2017.149</a:t>
            </a:r>
            <a:endParaRPr sz="1125" dirty="0"/>
          </a:p>
        </p:txBody>
      </p:sp>
      <p:sp>
        <p:nvSpPr>
          <p:cNvPr id="16" name="TextBox 15">
            <a:extLst>
              <a:ext uri="{FF2B5EF4-FFF2-40B4-BE49-F238E27FC236}">
                <a16:creationId xmlns:a16="http://schemas.microsoft.com/office/drawing/2014/main" id="{6090FE95-4D87-214C-A789-21BA9D04FFA9}"/>
              </a:ext>
            </a:extLst>
          </p:cNvPr>
          <p:cNvSpPr txBox="1"/>
          <p:nvPr/>
        </p:nvSpPr>
        <p:spPr>
          <a:xfrm>
            <a:off x="1482157" y="6118000"/>
            <a:ext cx="7210393" cy="923330"/>
          </a:xfrm>
          <a:prstGeom prst="rect">
            <a:avLst/>
          </a:prstGeom>
          <a:noFill/>
        </p:spPr>
        <p:txBody>
          <a:bodyPr wrap="square" rtlCol="0">
            <a:spAutoFit/>
          </a:bodyPr>
          <a:lstStyle/>
          <a:p>
            <a:r>
              <a:rPr lang="en-US" dirty="0"/>
              <a:t>Content from </a:t>
            </a:r>
            <a:r>
              <a:rPr lang="en-US" dirty="0">
                <a:hlinkClick r:id="rId4"/>
              </a:rPr>
              <a:t>https://figshare.com/articles/Introduction_to_single-cell_RNA-seq_technologies/7704659</a:t>
            </a:r>
            <a:endParaRPr lang="en-US" dirty="0"/>
          </a:p>
          <a:p>
            <a:pPr algn="ctr"/>
            <a:endParaRPr lang="en-US" dirty="0"/>
          </a:p>
        </p:txBody>
      </p:sp>
    </p:spTree>
    <p:extLst>
      <p:ext uri="{BB962C8B-B14F-4D97-AF65-F5344CB8AC3E}">
        <p14:creationId xmlns:p14="http://schemas.microsoft.com/office/powerpoint/2010/main" val="3009530334"/>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367BFF"/>
      </a:hlink>
      <a:folHlink>
        <a:srgbClr val="3EBBF0"/>
      </a:folHlink>
    </a:clrScheme>
    <a:fontScheme name="Tw Cen MT">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588848E2-AF78-5849-8660-DAA4BE6091C1}" vid="{62085962-C4E8-914C-A75B-EA814E1BD3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22003</TotalTime>
  <Words>2921</Words>
  <Application>Microsoft Macintosh PowerPoint</Application>
  <PresentationFormat>Widescreen</PresentationFormat>
  <Paragraphs>416</Paragraphs>
  <Slides>63</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-apple-system</vt:lpstr>
      <vt:lpstr>Arial</vt:lpstr>
      <vt:lpstr>Calibri</vt:lpstr>
      <vt:lpstr>Helvetica</vt:lpstr>
      <vt:lpstr>Helvetica Neue</vt:lpstr>
      <vt:lpstr>Open Sans</vt:lpstr>
      <vt:lpstr>Tw Cen MT</vt:lpstr>
      <vt:lpstr>Office Theme</vt:lpstr>
      <vt:lpstr>Single Cell Present and (near) Future</vt:lpstr>
      <vt:lpstr>Borrowed heavily from two sources</vt:lpstr>
      <vt:lpstr>What is single cell (sc)?</vt:lpstr>
      <vt:lpstr>Microscopy + Computation = scPhenotype</vt:lpstr>
      <vt:lpstr>Software Platforms for Quantitative Microscopy</vt:lpstr>
      <vt:lpstr>OK, but what do we really mean we when say “single-cell [BLANK]?”</vt:lpstr>
      <vt:lpstr>The goal</vt:lpstr>
      <vt:lpstr>PowerPoint Presentation</vt:lpstr>
      <vt:lpstr>A decade of single-cell RNA-seq</vt:lpstr>
      <vt:lpstr>Example: SMART-Seq2 performance</vt:lpstr>
      <vt:lpstr>Example: 10X performance</vt:lpstr>
      <vt:lpstr>2020+ Tech Thrusts</vt:lpstr>
      <vt:lpstr>Multimodal</vt:lpstr>
      <vt:lpstr>Multimodal CRISPR!</vt:lpstr>
      <vt:lpstr>Multimodal for sale</vt:lpstr>
      <vt:lpstr>Full length</vt:lpstr>
      <vt:lpstr>Spatial</vt:lpstr>
      <vt:lpstr>Spatial</vt:lpstr>
      <vt:lpstr>Spatial</vt:lpstr>
      <vt:lpstr>seqFISH: Combinatorial probe/colors</vt:lpstr>
      <vt:lpstr>Tech Time Over</vt:lpstr>
      <vt:lpstr>PowerPoint Presentation</vt:lpstr>
      <vt:lpstr>PowerPoint Presentation</vt:lpstr>
      <vt:lpstr>Sidebar1: Resource for sc(mostly RNA) analysis</vt:lpstr>
      <vt:lpstr>Sidebar2: kb tools</vt:lpstr>
      <vt:lpstr>Sidebar2: kb tools</vt:lpstr>
      <vt:lpstr>Counting (turning fastq into gene counts)</vt:lpstr>
      <vt:lpstr>Quality Control</vt:lpstr>
      <vt:lpstr>QC Doublet ID</vt:lpstr>
      <vt:lpstr>Dimensionality Reduction</vt:lpstr>
      <vt:lpstr>Dimensionality Reduction Continued</vt:lpstr>
      <vt:lpstr>Integration / batch correction</vt:lpstr>
      <vt:lpstr>Many many methods, which Cell and Nature love to publish</vt:lpstr>
      <vt:lpstr>How do they do it?</vt:lpstr>
      <vt:lpstr>What do I recommend?</vt:lpstr>
      <vt:lpstr>FastMNN</vt:lpstr>
      <vt:lpstr>CCA</vt:lpstr>
      <vt:lpstr>scVI</vt:lpstr>
      <vt:lpstr>Visualization</vt:lpstr>
      <vt:lpstr>My suggestion</vt:lpstr>
      <vt:lpstr>UMAP: 15  500 neighbors</vt:lpstr>
      <vt:lpstr>UMAP: Minimum distance (“spread”)</vt:lpstr>
      <vt:lpstr>t-SNE</vt:lpstr>
      <vt:lpstr>UMAP and t-SNE are beautiful lies</vt:lpstr>
      <vt:lpstr>Clustering</vt:lpstr>
      <vt:lpstr>Suggestion on picking k</vt:lpstr>
      <vt:lpstr>Trajectory</vt:lpstr>
      <vt:lpstr>(OH MY GOD SO MANY CHOICES)</vt:lpstr>
      <vt:lpstr>Trajectory Tooling Trimming </vt:lpstr>
      <vt:lpstr>Dynverse</vt:lpstr>
      <vt:lpstr>Monocle</vt:lpstr>
      <vt:lpstr>Slingshot</vt:lpstr>
      <vt:lpstr>Slingshot in Practice: iPSC differentiation</vt:lpstr>
      <vt:lpstr>Slingshot in Practice: iPSC differentiation</vt:lpstr>
      <vt:lpstr>Calculate pseudotime across each trajectory</vt:lpstr>
      <vt:lpstr>Calculate pseudotime across each trajectory</vt:lpstr>
      <vt:lpstr>Gene expression by pseudotime across each curve</vt:lpstr>
      <vt:lpstr>Velocity (velocyto: https://doi.org/10.1038/s41586-018-0414-6) </vt:lpstr>
      <vt:lpstr>Multimodal Integration</vt:lpstr>
      <vt:lpstr>2020 and beyond</vt:lpstr>
      <vt:lpstr>Good news!</vt:lpstr>
      <vt:lpstr>Bad news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Leveraging hundreds of publicly available ocular gene-expression datasets to identify novel transcripts, tissue and temporal gene markers, and provide a community web resource</dc:title>
  <dc:creator>McGaughey, David (NIH/NEI) [E]</dc:creator>
  <cp:lastModifiedBy>McGaughey, David (NIH/NEI) [E]</cp:lastModifiedBy>
  <cp:revision>2</cp:revision>
  <dcterms:created xsi:type="dcterms:W3CDTF">2020-01-31T15:32:33Z</dcterms:created>
  <dcterms:modified xsi:type="dcterms:W3CDTF">2020-04-14T01:00:48Z</dcterms:modified>
</cp:coreProperties>
</file>